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5"/>
  </p:notesMasterIdLst>
  <p:handoutMasterIdLst>
    <p:handoutMasterId r:id="rId26"/>
  </p:handoutMasterIdLst>
  <p:sldIdLst>
    <p:sldId id="256" r:id="rId2"/>
    <p:sldId id="326" r:id="rId3"/>
    <p:sldId id="336" r:id="rId4"/>
    <p:sldId id="352" r:id="rId5"/>
    <p:sldId id="327" r:id="rId6"/>
    <p:sldId id="335" r:id="rId7"/>
    <p:sldId id="337" r:id="rId8"/>
    <p:sldId id="353" r:id="rId9"/>
    <p:sldId id="338" r:id="rId10"/>
    <p:sldId id="354" r:id="rId11"/>
    <p:sldId id="340" r:id="rId12"/>
    <p:sldId id="341" r:id="rId13"/>
    <p:sldId id="342" r:id="rId14"/>
    <p:sldId id="343" r:id="rId15"/>
    <p:sldId id="344" r:id="rId16"/>
    <p:sldId id="345" r:id="rId17"/>
    <p:sldId id="346" r:id="rId18"/>
    <p:sldId id="347" r:id="rId19"/>
    <p:sldId id="348" r:id="rId20"/>
    <p:sldId id="349" r:id="rId21"/>
    <p:sldId id="351" r:id="rId22"/>
    <p:sldId id="355" r:id="rId23"/>
    <p:sldId id="292" r:id="rId24"/>
  </p:sldIdLst>
  <p:sldSz cx="9144000" cy="6858000" type="screen4x3"/>
  <p:notesSz cx="6797675" cy="9926638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97" autoAdjust="0"/>
    <p:restoredTop sz="95256" autoAdjust="0"/>
  </p:normalViewPr>
  <p:slideViewPr>
    <p:cSldViewPr>
      <p:cViewPr varScale="1">
        <p:scale>
          <a:sx n="89" d="100"/>
          <a:sy n="89" d="100"/>
        </p:scale>
        <p:origin x="1176" y="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png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png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1098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3DD2DDDB-3BAE-4899-9950-3D271F103C87}" type="datetimeFigureOut">
              <a:rPr lang="en-US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1098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0A8AABE2-F2D6-4D52-BC12-15BCFC8EFDD8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7396953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ZA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1098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0AC02-17A6-4158-928D-DF4403D4AB7F}" type="datetimeFigureOut">
              <a:rPr lang="en-US" smtClean="0"/>
              <a:pPr/>
              <a:t>5/17/2021</a:t>
            </a:fld>
            <a:endParaRPr lang="en-ZA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ZA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606" y="4715711"/>
            <a:ext cx="5438464" cy="446651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Z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1098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F995D0-7923-4FF1-888E-E1D9D159EBC4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6218891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F995D0-7923-4FF1-888E-E1D9D159EBC4}" type="slidenum">
              <a:rPr lang="en-ZA" smtClean="0"/>
              <a:pPr/>
              <a:t>1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21422440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F995D0-7923-4FF1-888E-E1D9D159EBC4}" type="slidenum">
              <a:rPr lang="en-ZA" smtClean="0"/>
              <a:pPr/>
              <a:t>23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71348748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tIns="0" rIns="18288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F78DC1-F67B-4460-B25A-0A2126C69761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5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6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BFD3AE-FAFB-499E-9B7A-879EC524AB5E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709015-94A9-42AE-9D6F-6E5349DB645B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5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6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AFCDB9-E6B2-4748-B4AE-9F688241CCD3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E00FCF-695B-4A01-A2A2-B00F4855C051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5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6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B6F1D0-91C9-4CCB-A5A8-BC783EB61858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B5865F-B442-4005-933A-34CD35B1248C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5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6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0B7F04-DCB5-4A73-8669-7F56B1E8F078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tIns="0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C9B136-95B6-4ED4-AD44-C76D9F7ADA88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810D29-7EDD-4529-9D10-BCBFF4DB45F0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27EAB9-9D2B-4741-8AA0-9D1BF3C49276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6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7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01662D-4684-474E-A268-2E22D73C9A42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1C269F-F5E6-492B-9127-32E51FDD40CF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8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9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1ADC9-FE50-434C-82A9-09D9705237FF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A3D62E-3247-40FB-9450-E1AD7984EF0C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4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5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AE97B9-821D-4DA5-8263-BE7470472B01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B7AF43-44DD-4B52-ADFE-63254C2ABE62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3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4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8DE9C8-BC37-4A4C-A425-6882A9A6993D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89F6A7-9A8D-4F1C-8FFF-FBE15D528BA5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6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7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09205F-7531-4820-94DF-0C9F5B9130D0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nip and Round Single Corner Rectangle 4"/>
          <p:cNvSpPr/>
          <p:nvPr/>
        </p:nvSpPr>
        <p:spPr>
          <a:xfrm rot="420000" flipV="1">
            <a:off x="3165475" y="1108075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ight Triangle 5"/>
          <p:cNvSpPr/>
          <p:nvPr/>
        </p:nvSpPr>
        <p:spPr>
          <a:xfrm rot="420000" flipV="1">
            <a:off x="8004175" y="5359400"/>
            <a:ext cx="155575" cy="155575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lIns="45720" rIns="45720" bIns="45720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>
            <a:normAutofit/>
          </a:bodyPr>
          <a:lstStyle>
            <a:lvl1pPr marL="0" indent="0">
              <a:buNone/>
              <a:defRPr sz="3200"/>
            </a:lvl1pPr>
          </a:lstStyle>
          <a:p>
            <a:pPr lvl="0"/>
            <a:r>
              <a:rPr lang="en-US" noProof="0" dirty="0"/>
              <a:t>Click icon to add picture</a:t>
            </a:r>
          </a:p>
        </p:txBody>
      </p:sp>
      <p:sp>
        <p:nvSpPr>
          <p:cNvPr id="9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DBD768-CF37-4A14-B8B3-D118F5B0086D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10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11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87DB3B-389B-4C33-8E91-3BAA3F83BF5F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938"/>
            <a:ext cx="9163050" cy="104140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938"/>
            <a:ext cx="4762500" cy="6381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3076" name="Title Placeholder 8"/>
          <p:cNvSpPr>
            <a:spLocks noGrp="1"/>
          </p:cNvSpPr>
          <p:nvPr>
            <p:ph type="title"/>
          </p:nvPr>
        </p:nvSpPr>
        <p:spPr bwMode="auto">
          <a:xfrm>
            <a:off x="457200" y="704850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45720" rIns="0" bIns="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077" name="Text Placeholder 29"/>
          <p:cNvSpPr>
            <a:spLocks noGrp="1"/>
          </p:cNvSpPr>
          <p:nvPr>
            <p:ph type="body" idx="1"/>
          </p:nvPr>
        </p:nvSpPr>
        <p:spPr bwMode="auto">
          <a:xfrm>
            <a:off x="457200" y="1935163"/>
            <a:ext cx="8229600" cy="438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 smtClean="0">
                <a:solidFill>
                  <a:schemeClr val="tx2">
                    <a:shade val="90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910404BA-5D68-40DC-A24B-6C5D9239662D}" type="datetime1">
              <a:rPr lang="en-US" smtClean="0"/>
              <a:pPr>
                <a:defRPr/>
              </a:pPr>
              <a:t>5/17/2021</a:t>
            </a:fld>
            <a:endParaRPr lang="en-ZA" dirty="0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2">
                    <a:shade val="90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 smtClean="0">
                <a:solidFill>
                  <a:schemeClr val="tx2">
                    <a:shade val="90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70DB197-D4E2-4806-8116-1F2BFB4C4883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  <p:grpSp>
        <p:nvGrpSpPr>
          <p:cNvPr id="3081" name="Group 1"/>
          <p:cNvGrpSpPr>
            <a:grpSpLocks/>
          </p:cNvGrpSpPr>
          <p:nvPr/>
        </p:nvGrpSpPr>
        <p:grpSpPr bwMode="auto">
          <a:xfrm>
            <a:off x="-19050" y="203200"/>
            <a:ext cx="9180513" cy="647700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>
                <a:latin typeface="+mn-lt"/>
                <a:cs typeface="+mn-cs"/>
              </a:endParaRPr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>
                <a:latin typeface="+mn-lt"/>
                <a:cs typeface="+mn-cs"/>
              </a:endParaRP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  <p:sldLayoutId id="2147483675" r:id="rId2"/>
    <p:sldLayoutId id="2147483684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5" r:id="rId9"/>
    <p:sldLayoutId id="2147483681" r:id="rId10"/>
    <p:sldLayoutId id="2147483682" r:id="rId11"/>
  </p:sldLayoutIdLst>
  <p:hf hdr="0" ftr="0" dt="0"/>
  <p:txStyles>
    <p:titleStyle>
      <a:lvl1pPr algn="l" rtl="0" fontAlgn="base">
        <a:spcBef>
          <a:spcPct val="0"/>
        </a:spcBef>
        <a:spcAft>
          <a:spcPct val="0"/>
        </a:spcAft>
        <a:defRPr sz="5000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9pPr>
    </p:titleStyle>
    <p:bodyStyle>
      <a:lvl1pPr marL="273050" indent="-273050" algn="l" rtl="0" fontAlgn="base">
        <a:spcBef>
          <a:spcPct val="20000"/>
        </a:spcBef>
        <a:spcAft>
          <a:spcPct val="0"/>
        </a:spcAft>
        <a:buClr>
          <a:srgbClr val="0BD0D9"/>
        </a:buClr>
        <a:buSzPct val="95000"/>
        <a:buFont typeface="Wingdings 2" pitchFamily="18" charset="2"/>
        <a:buChar char="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46063" algn="l" rtl="0" fontAlgn="base">
        <a:spcBef>
          <a:spcPct val="20000"/>
        </a:spcBef>
        <a:spcAft>
          <a:spcPct val="0"/>
        </a:spcAft>
        <a:buClr>
          <a:schemeClr val="accent1"/>
        </a:buClr>
        <a:buSzPct val="85000"/>
        <a:buFont typeface="Wingdings 2" pitchFamily="18" charset="2"/>
        <a:buChar char="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063" algn="l" rtl="0" fontAlgn="base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 2" pitchFamily="18" charset="2"/>
        <a:buChar char="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7450" indent="-209550" algn="l" rtl="0" fontAlgn="base">
        <a:spcBef>
          <a:spcPct val="20000"/>
        </a:spcBef>
        <a:spcAft>
          <a:spcPct val="0"/>
        </a:spcAft>
        <a:buClr>
          <a:srgbClr val="0BD0D9"/>
        </a:buClr>
        <a:buSzPct val="65000"/>
        <a:buFont typeface="Wingdings 2" pitchFamily="18" charset="2"/>
        <a:buChar char="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2088" indent="-209550" algn="l" rtl="0" fontAlgn="base">
        <a:spcBef>
          <a:spcPct val="20000"/>
        </a:spcBef>
        <a:spcAft>
          <a:spcPct val="0"/>
        </a:spcAft>
        <a:buClr>
          <a:srgbClr val="10CF9B"/>
        </a:buClr>
        <a:buSzPct val="65000"/>
        <a:buFont typeface="Wingdings 2" pitchFamily="18" charset="2"/>
        <a:buChar char="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9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png"/><Relationship Id="rId4" Type="http://schemas.openxmlformats.org/officeDocument/2006/relationships/oleObject" Target="../embeddings/oleObject1.bin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9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2.png"/><Relationship Id="rId4" Type="http://schemas.openxmlformats.org/officeDocument/2006/relationships/oleObject" Target="../embeddings/oleObject2.bin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Title 6"/>
          <p:cNvSpPr>
            <a:spLocks noGrp="1"/>
          </p:cNvSpPr>
          <p:nvPr>
            <p:ph type="title"/>
          </p:nvPr>
        </p:nvSpPr>
        <p:spPr>
          <a:xfrm>
            <a:off x="428596" y="980728"/>
            <a:ext cx="2643217" cy="1778347"/>
          </a:xfrm>
        </p:spPr>
        <p:txBody>
          <a:bodyPr/>
          <a:lstStyle/>
          <a:p>
            <a:pPr algn="ctr"/>
            <a:r>
              <a:rPr lang="en-ZA" sz="2800" dirty="0" smtClean="0"/>
              <a:t>UMASIPALA WASE</a:t>
            </a:r>
            <a:br>
              <a:rPr lang="en-ZA" sz="2800" dirty="0" smtClean="0"/>
            </a:br>
            <a:r>
              <a:rPr lang="en-ZA" sz="2800" dirty="0" smtClean="0"/>
              <a:t>BHOBHOFOLO</a:t>
            </a:r>
            <a:r>
              <a:rPr lang="en-ZA" sz="2800" dirty="0"/>
              <a:t/>
            </a:r>
            <a:br>
              <a:rPr lang="en-ZA" sz="2800" dirty="0"/>
            </a:br>
            <a:endParaRPr lang="en-ZA" sz="2800" dirty="0"/>
          </a:p>
        </p:txBody>
      </p:sp>
      <p:sp useBgFill="1">
        <p:nvSpPr>
          <p:cNvPr id="1028" name="Text Placeholder 8"/>
          <p:cNvSpPr>
            <a:spLocks noGrp="1"/>
          </p:cNvSpPr>
          <p:nvPr>
            <p:ph type="body" sz="half" idx="2"/>
          </p:nvPr>
        </p:nvSpPr>
        <p:spPr>
          <a:xfrm>
            <a:off x="609600" y="2828925"/>
            <a:ext cx="2209800" cy="1464171"/>
          </a:xfrm>
        </p:spPr>
        <p:txBody>
          <a:bodyPr/>
          <a:lstStyle/>
          <a:p>
            <a:pPr algn="ctr"/>
            <a:r>
              <a:rPr lang="en-ZA" sz="1800" b="1" dirty="0" smtClean="0">
                <a:latin typeface="Century Gothic" pitchFamily="34" charset="0"/>
              </a:rPr>
              <a:t>UHLAHLO-LWABIWO</a:t>
            </a:r>
            <a:endParaRPr lang="en-ZA" sz="1800" b="1" dirty="0" smtClean="0">
              <a:latin typeface="Century Gothic" pitchFamily="34" charset="0"/>
            </a:endParaRPr>
          </a:p>
          <a:p>
            <a:pPr algn="ctr"/>
            <a:r>
              <a:rPr lang="en-ZA" sz="1800" b="1" dirty="0" smtClean="0">
                <a:latin typeface="Century Gothic" pitchFamily="34" charset="0"/>
              </a:rPr>
              <a:t>MALI</a:t>
            </a:r>
          </a:p>
          <a:p>
            <a:pPr algn="ctr"/>
            <a:r>
              <a:rPr lang="en-ZA" sz="1800" b="1" dirty="0" smtClean="0">
                <a:latin typeface="Century Gothic" pitchFamily="34" charset="0"/>
              </a:rPr>
              <a:t>OLUCETYWAYO</a:t>
            </a:r>
          </a:p>
          <a:p>
            <a:pPr algn="ctr"/>
            <a:r>
              <a:rPr lang="en-ZA" sz="1800" b="1" dirty="0" smtClean="0">
                <a:latin typeface="Century Gothic" pitchFamily="34" charset="0"/>
              </a:rPr>
              <a:t>2021/22</a:t>
            </a:r>
            <a:endParaRPr lang="en-ZA" sz="1800" b="1" dirty="0">
              <a:latin typeface="Century Gothic" pitchFamily="34" charset="0"/>
            </a:endParaRPr>
          </a:p>
        </p:txBody>
      </p:sp>
      <p:graphicFrame>
        <p:nvGraphicFramePr>
          <p:cNvPr id="1026" name="Object 4"/>
          <p:cNvGraphicFramePr>
            <a:graphicFrameLocks noGrp="1" noChangeAspect="1"/>
          </p:cNvGraphicFramePr>
          <p:nvPr>
            <p:ph type="pic" idx="1"/>
          </p:nvPr>
        </p:nvGraphicFramePr>
        <p:xfrm>
          <a:off x="4932363" y="2241550"/>
          <a:ext cx="1724025" cy="18478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19" r:id="rId4" imgW="1724266" imgH="1848108" progId="">
                  <p:embed/>
                </p:oleObj>
              </mc:Choice>
              <mc:Fallback>
                <p:oleObj r:id="rId4" imgW="1724266" imgH="1848108" progId="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932363" y="2241550"/>
                        <a:ext cx="1724025" cy="18478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 algn="in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087DB3B-389B-4C33-8E91-3BAA3F83BF5F}" type="slidenum">
              <a:rPr lang="en-ZA" smtClean="0"/>
              <a:pPr>
                <a:defRPr/>
              </a:pPr>
              <a:t>1</a:t>
            </a:fld>
            <a:endParaRPr lang="en-ZA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1559" y="548680"/>
            <a:ext cx="8205711" cy="620637"/>
          </a:xfrm>
        </p:spPr>
        <p:txBody>
          <a:bodyPr/>
          <a:lstStyle/>
          <a:p>
            <a:pPr algn="ctr"/>
            <a:r>
              <a:rPr lang="en-US" sz="2000" b="1" dirty="0" err="1" smtClean="0">
                <a:latin typeface="Century Gothic" panose="020B0502020202020204" pitchFamily="34" charset="0"/>
              </a:rPr>
              <a:t>Uhlahlo-lwabiwo</a:t>
            </a:r>
            <a:r>
              <a:rPr lang="en-US" sz="2000" b="1" dirty="0" smtClean="0">
                <a:latin typeface="Century Gothic" panose="020B0502020202020204" pitchFamily="34" charset="0"/>
              </a:rPr>
              <a:t> </a:t>
            </a:r>
            <a:r>
              <a:rPr lang="en-US" sz="2000" b="1" dirty="0" err="1" smtClean="0">
                <a:latin typeface="Century Gothic" panose="020B0502020202020204" pitchFamily="34" charset="0"/>
              </a:rPr>
              <a:t>mali</a:t>
            </a:r>
            <a:r>
              <a:rPr lang="en-US" sz="2000" b="1" dirty="0" smtClean="0">
                <a:latin typeface="Century Gothic" panose="020B0502020202020204" pitchFamily="34" charset="0"/>
              </a:rPr>
              <a:t> </a:t>
            </a:r>
            <a:r>
              <a:rPr lang="en-US" sz="2000" b="1" dirty="0" err="1" smtClean="0">
                <a:latin typeface="Century Gothic" panose="020B0502020202020204" pitchFamily="34" charset="0"/>
              </a:rPr>
              <a:t>elicetyiweyo</a:t>
            </a:r>
            <a:r>
              <a:rPr lang="en-US" sz="2000" b="1" dirty="0" smtClean="0">
                <a:latin typeface="Century Gothic" panose="020B0502020202020204" pitchFamily="34" charset="0"/>
              </a:rPr>
              <a:t> </a:t>
            </a:r>
            <a:r>
              <a:rPr lang="en-US" sz="2000" b="1" dirty="0" err="1" smtClean="0">
                <a:latin typeface="Century Gothic" panose="020B0502020202020204" pitchFamily="34" charset="0"/>
              </a:rPr>
              <a:t>yonyaka</a:t>
            </a:r>
            <a:r>
              <a:rPr lang="en-US" sz="2000" b="1" dirty="0" smtClean="0">
                <a:latin typeface="Century Gothic" panose="020B0502020202020204" pitchFamily="34" charset="0"/>
              </a:rPr>
              <a:t> </a:t>
            </a:r>
            <a:r>
              <a:rPr lang="en-US" sz="2000" b="1" dirty="0" err="1" smtClean="0">
                <a:latin typeface="Century Gothic" panose="020B0502020202020204" pitchFamily="34" charset="0"/>
              </a:rPr>
              <a:t>mali</a:t>
            </a:r>
            <a:r>
              <a:rPr lang="en-US" sz="2000" b="1" dirty="0" smtClean="0">
                <a:latin typeface="Century Gothic" panose="020B0502020202020204" pitchFamily="34" charset="0"/>
              </a:rPr>
              <a:t/>
            </a:r>
            <a:br>
              <a:rPr lang="en-US" sz="2000" b="1" dirty="0" smtClean="0">
                <a:latin typeface="Century Gothic" panose="020B0502020202020204" pitchFamily="34" charset="0"/>
              </a:rPr>
            </a:br>
            <a:r>
              <a:rPr lang="en-US" sz="2000" b="1" dirty="0" smtClean="0">
                <a:latin typeface="Century Gothic" panose="020B0502020202020204" pitchFamily="34" charset="0"/>
              </a:rPr>
              <a:t> </a:t>
            </a:r>
            <a:r>
              <a:rPr lang="en-US" sz="2000" b="1" dirty="0" err="1" smtClean="0">
                <a:latin typeface="Century Gothic" panose="020B0502020202020204" pitchFamily="34" charset="0"/>
              </a:rPr>
              <a:t>ka</a:t>
            </a:r>
            <a:r>
              <a:rPr lang="en-US" sz="2000" b="1" dirty="0" smtClean="0">
                <a:latin typeface="Century Gothic" panose="020B0502020202020204" pitchFamily="34" charset="0"/>
              </a:rPr>
              <a:t>- </a:t>
            </a:r>
            <a:r>
              <a:rPr lang="en-US" sz="2000" b="1" dirty="0">
                <a:latin typeface="Century Gothic" panose="020B0502020202020204" pitchFamily="34" charset="0"/>
              </a:rPr>
              <a:t>2021/22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9"/>
            <a:ext cx="8229600" cy="4983832"/>
          </a:xfrm>
        </p:spPr>
        <p:txBody>
          <a:bodyPr/>
          <a:lstStyle/>
          <a:p>
            <a:r>
              <a:rPr lang="en-US" sz="2000" dirty="0" smtClean="0"/>
              <a:t>                </a:t>
            </a:r>
            <a:r>
              <a:rPr lang="en-US" sz="2000" dirty="0" err="1" smtClean="0"/>
              <a:t>Eminye</a:t>
            </a:r>
            <a:r>
              <a:rPr lang="en-US" sz="2000" dirty="0" smtClean="0"/>
              <a:t> </a:t>
            </a:r>
            <a:r>
              <a:rPr lang="en-US" sz="2000" dirty="0" err="1" smtClean="0"/>
              <a:t>imiba</a:t>
            </a:r>
            <a:r>
              <a:rPr lang="en-US" sz="2000" dirty="0" smtClean="0"/>
              <a:t> </a:t>
            </a:r>
            <a:r>
              <a:rPr lang="en-US" sz="2000" dirty="0" err="1" smtClean="0"/>
              <a:t>yenkcitho</a:t>
            </a:r>
            <a:r>
              <a:rPr lang="en-US" sz="2000" dirty="0" smtClean="0"/>
              <a:t> </a:t>
            </a:r>
            <a:r>
              <a:rPr lang="en-US" sz="2000" dirty="0" err="1" smtClean="0"/>
              <a:t>yile</a:t>
            </a:r>
            <a:r>
              <a:rPr lang="en-US" sz="2000" dirty="0" smtClean="0"/>
              <a:t> </a:t>
            </a:r>
            <a:r>
              <a:rPr lang="en-US" sz="2000" dirty="0" err="1" smtClean="0"/>
              <a:t>ilandelayo</a:t>
            </a:r>
            <a:r>
              <a:rPr lang="en-US" sz="2000" dirty="0" smtClean="0"/>
              <a:t>: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10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606731D4-ECBF-4C18-AF54-D6B288FD591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11560" y="1878680"/>
            <a:ext cx="8075240" cy="427446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3957859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779934"/>
          </a:xfrm>
        </p:spPr>
        <p:txBody>
          <a:bodyPr anchor="ctr"/>
          <a:lstStyle/>
          <a:p>
            <a:pPr algn="ctr"/>
            <a:r>
              <a:rPr lang="en-ZA" sz="2000" b="1" dirty="0" err="1">
                <a:latin typeface="Century Gothic" pitchFamily="34" charset="0"/>
              </a:rPr>
              <a:t>Uhlahlo-lwabiwo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mali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olucetywayo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lwemisebenzi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yemihla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ngemihla</a:t>
            </a:r>
            <a:r>
              <a:rPr lang="en-ZA" sz="2000" b="1" dirty="0">
                <a:latin typeface="Century Gothic" pitchFamily="34" charset="0"/>
              </a:rPr>
              <a:t> 2021/22 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2777"/>
            <a:ext cx="8229600" cy="4911824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Kucetyiswa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Ukunyuswa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kwamaxabiso</a:t>
            </a:r>
            <a:r>
              <a:rPr lang="en-ZA" sz="2000" dirty="0" smtClean="0">
                <a:latin typeface="Century Gothic" pitchFamily="34" charset="0"/>
              </a:rPr>
              <a:t> / </a:t>
            </a:r>
            <a:r>
              <a:rPr lang="en-ZA" sz="2000" dirty="0" err="1" smtClean="0">
                <a:latin typeface="Century Gothic" pitchFamily="34" charset="0"/>
              </a:rPr>
              <a:t>kwerhafu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kunyakamali</a:t>
            </a:r>
            <a:r>
              <a:rPr lang="en-ZA" sz="2000" dirty="0" smtClean="0">
                <a:latin typeface="Century Gothic" pitchFamily="34" charset="0"/>
              </a:rPr>
              <a:t> 2021/22 </a:t>
            </a:r>
            <a:endParaRPr lang="en-ZA" sz="20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400" dirty="0" err="1" smtClean="0">
                <a:latin typeface="Century Gothic" pitchFamily="34" charset="0"/>
              </a:rPr>
              <a:t>Irhafu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yepropati</a:t>
            </a:r>
            <a:r>
              <a:rPr lang="en-ZA" sz="2400" dirty="0">
                <a:latin typeface="Century Gothic" pitchFamily="34" charset="0"/>
              </a:rPr>
              <a:t>		- 5%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 err="1" smtClean="0">
                <a:latin typeface="Century Gothic" pitchFamily="34" charset="0"/>
              </a:rPr>
              <a:t>Amanzi</a:t>
            </a:r>
            <a:r>
              <a:rPr lang="en-ZA" sz="2400" dirty="0">
                <a:latin typeface="Century Gothic" pitchFamily="34" charset="0"/>
              </a:rPr>
              <a:t>				- 6%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 err="1" smtClean="0">
                <a:latin typeface="Century Gothic" pitchFamily="34" charset="0"/>
              </a:rPr>
              <a:t>Ugutyulo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lwelindle</a:t>
            </a:r>
            <a:r>
              <a:rPr lang="en-ZA" sz="2400" dirty="0">
                <a:latin typeface="Century Gothic" pitchFamily="34" charset="0"/>
              </a:rPr>
              <a:t>		- 6%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 err="1" smtClean="0">
                <a:latin typeface="Century Gothic" pitchFamily="34" charset="0"/>
              </a:rPr>
              <a:t>Uhanjiso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Lwenkunkuma</a:t>
            </a:r>
            <a:r>
              <a:rPr lang="en-ZA" sz="2400" dirty="0" smtClean="0">
                <a:latin typeface="Century Gothic" pitchFamily="34" charset="0"/>
              </a:rPr>
              <a:t>          - </a:t>
            </a:r>
            <a:r>
              <a:rPr lang="en-ZA" sz="2400" dirty="0">
                <a:latin typeface="Century Gothic" pitchFamily="34" charset="0"/>
              </a:rPr>
              <a:t>9% 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 err="1" smtClean="0">
                <a:latin typeface="Century Gothic" pitchFamily="34" charset="0"/>
              </a:rPr>
              <a:t>Umbane</a:t>
            </a:r>
            <a:r>
              <a:rPr lang="en-ZA" sz="2400" dirty="0">
                <a:latin typeface="Century Gothic" pitchFamily="34" charset="0"/>
              </a:rPr>
              <a:t>				- 17,8%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 err="1" smtClean="0">
                <a:latin typeface="Century Gothic" pitchFamily="34" charset="0"/>
              </a:rPr>
              <a:t>Olunye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uluhlu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lwamaxabiso</a:t>
            </a:r>
            <a:r>
              <a:rPr lang="en-ZA" sz="2400" dirty="0">
                <a:latin typeface="Century Gothic" pitchFamily="34" charset="0"/>
              </a:rPr>
              <a:t>	- 6%</a:t>
            </a:r>
          </a:p>
          <a:p>
            <a:pPr algn="just">
              <a:buFont typeface="Wingdings" pitchFamily="2" charset="2"/>
              <a:buChar char="Ø"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11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04179200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139974"/>
          </a:xfrm>
        </p:spPr>
        <p:txBody>
          <a:bodyPr anchor="ctr"/>
          <a:lstStyle/>
          <a:p>
            <a:pPr algn="ctr"/>
            <a:r>
              <a:rPr lang="en-ZA" sz="2000" b="1" dirty="0" err="1" smtClean="0">
                <a:latin typeface="Century Gothic" pitchFamily="34" charset="0"/>
              </a:rPr>
              <a:t>Iziphumo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zokunyuka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kwerhafu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kwii-akhawunti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smtClean="0">
                <a:latin typeface="Century Gothic" pitchFamily="34" charset="0"/>
              </a:rPr>
              <a:t/>
            </a:r>
            <a:br>
              <a:rPr lang="en-ZA" sz="2000" b="1" dirty="0" smtClean="0">
                <a:latin typeface="Century Gothic" pitchFamily="34" charset="0"/>
              </a:rPr>
            </a:br>
            <a:r>
              <a:rPr lang="en-ZA" sz="2000" b="1" dirty="0" err="1" smtClean="0">
                <a:latin typeface="Century Gothic" pitchFamily="34" charset="0"/>
              </a:rPr>
              <a:t>zamakhaya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Oluqikelelo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lwenzelwe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umzi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omkhulu</a:t>
            </a:r>
            <a:r>
              <a:rPr lang="en-ZA" sz="2000" dirty="0" smtClean="0">
                <a:latin typeface="Century Gothic" pitchFamily="34" charset="0"/>
              </a:rPr>
              <a:t>:</a:t>
            </a:r>
            <a:endParaRPr lang="en-ZA" sz="2000" dirty="0">
              <a:latin typeface="Century Gothic" pitchFamily="34" charset="0"/>
            </a:endParaRP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0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Ixabiso</a:t>
            </a:r>
            <a:r>
              <a:rPr kumimoji="0" lang="en-ZA" sz="20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 </a:t>
            </a:r>
            <a:r>
              <a:rPr kumimoji="0" lang="en-ZA" sz="20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Lwe</a:t>
            </a:r>
            <a:r>
              <a:rPr lang="en-ZA" sz="2000" b="1" dirty="0" smtClean="0">
                <a:solidFill>
                  <a:prstClr val="black"/>
                </a:solidFill>
                <a:latin typeface="Century Gothic" pitchFamily="34" charset="0"/>
              </a:rPr>
              <a:t>-</a:t>
            </a:r>
            <a:r>
              <a:rPr lang="en-ZA" sz="2000" b="1" dirty="0" err="1" smtClean="0">
                <a:solidFill>
                  <a:prstClr val="black"/>
                </a:solidFill>
                <a:latin typeface="Century Gothic" pitchFamily="34" charset="0"/>
              </a:rPr>
              <a:t>propati</a:t>
            </a:r>
            <a:r>
              <a:rPr kumimoji="0" lang="en-ZA" sz="20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: </a:t>
            </a:r>
            <a:r>
              <a:rPr kumimoji="0" lang="en-ZA" sz="20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R </a:t>
            </a:r>
            <a:r>
              <a:rPr kumimoji="0" lang="en-ZA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681 000 ( R 700 </a:t>
            </a:r>
            <a:r>
              <a:rPr kumimoji="0" lang="en-ZA" sz="20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000</a:t>
            </a:r>
            <a:r>
              <a:rPr kumimoji="0" lang="en-ZA" sz="2000" b="0" i="0" u="none" strike="noStrike" kern="1200" cap="none" spc="0" normalizeH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 </a:t>
            </a:r>
            <a:r>
              <a:rPr kumimoji="0" lang="en-ZA" sz="2000" b="0" i="0" u="none" strike="noStrike" kern="1200" cap="none" spc="0" normalizeH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ucuthe</a:t>
            </a:r>
            <a:r>
              <a:rPr kumimoji="0" lang="en-ZA" sz="2000" b="0" i="0" u="none" strike="noStrike" kern="1200" cap="none" spc="0" normalizeH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 </a:t>
            </a:r>
            <a:r>
              <a:rPr kumimoji="0" lang="en-ZA" sz="2000" b="0" i="0" u="none" strike="noStrike" kern="1200" cap="none" spc="0" normalizeH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nge</a:t>
            </a:r>
            <a:r>
              <a:rPr kumimoji="0" lang="en-ZA" sz="20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 </a:t>
            </a:r>
            <a:r>
              <a:rPr kumimoji="0" lang="en-ZA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R 19 000 </a:t>
            </a:r>
            <a:r>
              <a:rPr kumimoji="0" lang="en-ZA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yesaphulelo</a:t>
            </a:r>
            <a:r>
              <a:rPr kumimoji="0" lang="en-ZA" sz="20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) 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endParaRPr kumimoji="0" lang="en-ZA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entury Gothic" pitchFamily="34" charset="0"/>
            </a:endParaRP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0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Umyinge</a:t>
            </a:r>
            <a:r>
              <a:rPr kumimoji="0" lang="en-ZA" sz="20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 </a:t>
            </a:r>
            <a:r>
              <a:rPr kumimoji="0" lang="en-ZA" sz="20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wombane</a:t>
            </a:r>
            <a:r>
              <a:rPr kumimoji="0" lang="en-ZA" sz="20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: </a:t>
            </a:r>
            <a:r>
              <a:rPr kumimoji="0" lang="en-ZA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1000 Kwh </a:t>
            </a:r>
            <a:r>
              <a:rPr kumimoji="0" lang="en-ZA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nge-nyanga</a:t>
            </a:r>
            <a:r>
              <a:rPr kumimoji="0" lang="en-ZA" sz="20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 </a:t>
            </a:r>
            <a:endParaRPr kumimoji="0" lang="en-ZA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entury Gothic" pitchFamily="34" charset="0"/>
            </a:endParaRP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lang="en-ZA" sz="2000" b="1" dirty="0" err="1" smtClean="0">
                <a:solidFill>
                  <a:prstClr val="black"/>
                </a:solidFill>
                <a:latin typeface="Century Gothic" pitchFamily="34" charset="0"/>
              </a:rPr>
              <a:t>Umyinge</a:t>
            </a:r>
            <a:r>
              <a:rPr lang="en-ZA" sz="2000" b="1" dirty="0" smtClean="0">
                <a:solidFill>
                  <a:prstClr val="black"/>
                </a:solidFill>
                <a:latin typeface="Century Gothic" pitchFamily="34" charset="0"/>
              </a:rPr>
              <a:t> </a:t>
            </a:r>
            <a:r>
              <a:rPr lang="en-ZA" sz="2000" b="1" dirty="0" err="1" smtClean="0">
                <a:solidFill>
                  <a:prstClr val="black"/>
                </a:solidFill>
                <a:latin typeface="Century Gothic" pitchFamily="34" charset="0"/>
              </a:rPr>
              <a:t>wamanzi</a:t>
            </a:r>
            <a:r>
              <a:rPr lang="en-ZA" sz="2000" b="1" dirty="0" smtClean="0">
                <a:solidFill>
                  <a:prstClr val="black"/>
                </a:solidFill>
                <a:latin typeface="Century Gothic" pitchFamily="34" charset="0"/>
              </a:rPr>
              <a:t> </a:t>
            </a:r>
            <a:r>
              <a:rPr kumimoji="0" lang="en-ZA" sz="20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:  </a:t>
            </a:r>
            <a:r>
              <a:rPr kumimoji="0" lang="en-ZA" sz="20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30 </a:t>
            </a:r>
            <a:r>
              <a:rPr kumimoji="0" lang="en-ZA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kl </a:t>
            </a:r>
            <a:r>
              <a:rPr kumimoji="0" lang="en-ZA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nge-nyanga</a:t>
            </a:r>
            <a:r>
              <a:rPr kumimoji="0" lang="en-ZA" sz="20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 </a:t>
            </a:r>
            <a:endParaRPr kumimoji="0" lang="en-ZA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12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36270804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000" b="1" dirty="0" err="1" smtClean="0">
                <a:latin typeface="Century Gothic" pitchFamily="34" charset="0"/>
              </a:rPr>
              <a:t>Iziphumo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zokunyuka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kwe-Rhafu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kwi-Akhawunti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zamakhaya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Ukunyuka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kwe-rhafu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kuya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kuba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neziphumo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ezilandelayo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kwii-akhawunti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zenkonzo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yasekhaya</a:t>
            </a:r>
            <a:r>
              <a:rPr lang="en-ZA" sz="2000" dirty="0" smtClean="0">
                <a:latin typeface="Century Gothic" pitchFamily="34" charset="0"/>
              </a:rPr>
              <a:t>:</a:t>
            </a: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13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0BFF3B04-1B64-4CA9-A810-A754076BBCE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39552" y="2708350"/>
            <a:ext cx="8147248" cy="3444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3306932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000" b="1" dirty="0" err="1" smtClean="0">
                <a:latin typeface="Century Gothic" pitchFamily="34" charset="0"/>
              </a:rPr>
              <a:t>Iziphumo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zokunyuka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kwee-rhafu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kwii-akhawunti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zamakhaya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 err="1">
                <a:latin typeface="Century Gothic" pitchFamily="34" charset="0"/>
              </a:rPr>
              <a:t>Oluqikelelo</a:t>
            </a:r>
            <a:r>
              <a:rPr lang="en-ZA" sz="2000" dirty="0">
                <a:latin typeface="Century Gothic" pitchFamily="34" charset="0"/>
              </a:rPr>
              <a:t> </a:t>
            </a:r>
            <a:r>
              <a:rPr lang="en-ZA" sz="2000" dirty="0" err="1">
                <a:latin typeface="Century Gothic" pitchFamily="34" charset="0"/>
              </a:rPr>
              <a:t>lwenzelwe</a:t>
            </a:r>
            <a:r>
              <a:rPr lang="en-ZA" sz="2000" dirty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umzi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ophakathi</a:t>
            </a:r>
            <a:r>
              <a:rPr lang="en-ZA" sz="2000" dirty="0" smtClean="0">
                <a:latin typeface="Century Gothic" pitchFamily="34" charset="0"/>
              </a:rPr>
              <a:t>:</a:t>
            </a:r>
            <a:endParaRPr lang="en-ZA" sz="2000" dirty="0" smtClean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000" dirty="0">
              <a:latin typeface="Century Gothic" pitchFamily="34" charset="0"/>
            </a:endParaRPr>
          </a:p>
          <a:p>
            <a:pPr marL="0" lvl="0" indent="0" algn="just">
              <a:buNone/>
              <a:defRPr/>
            </a:pPr>
            <a:r>
              <a:rPr lang="en-ZA" sz="2400" b="1" dirty="0" err="1" smtClean="0">
                <a:solidFill>
                  <a:prstClr val="black"/>
                </a:solidFill>
                <a:latin typeface="Century Gothic" pitchFamily="34" charset="0"/>
              </a:rPr>
              <a:t>Uxabiso</a:t>
            </a:r>
            <a:r>
              <a:rPr lang="en-ZA" sz="2400" b="1" dirty="0" smtClean="0">
                <a:solidFill>
                  <a:prstClr val="black"/>
                </a:solidFill>
                <a:latin typeface="Century Gothic" pitchFamily="34" charset="0"/>
              </a:rPr>
              <a:t> </a:t>
            </a:r>
            <a:r>
              <a:rPr lang="en-ZA" sz="2400" b="1" dirty="0" err="1" smtClean="0">
                <a:solidFill>
                  <a:prstClr val="black"/>
                </a:solidFill>
                <a:latin typeface="Century Gothic" pitchFamily="34" charset="0"/>
              </a:rPr>
              <a:t>Lwepropati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:   </a:t>
            </a:r>
            <a:r>
              <a:rPr kumimoji="0" lang="pt-BR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R 431 000 (R 450 000 </a:t>
            </a:r>
            <a:r>
              <a:rPr lang="en-ZA" sz="2400" dirty="0" err="1">
                <a:solidFill>
                  <a:prstClr val="black"/>
                </a:solidFill>
                <a:latin typeface="Century Gothic" pitchFamily="34" charset="0"/>
              </a:rPr>
              <a:t>ucuthe</a:t>
            </a:r>
            <a:r>
              <a:rPr lang="en-ZA" sz="2400" dirty="0">
                <a:solidFill>
                  <a:prstClr val="black"/>
                </a:solidFill>
                <a:latin typeface="Century Gothic" pitchFamily="34" charset="0"/>
              </a:rPr>
              <a:t> </a:t>
            </a:r>
            <a:r>
              <a:rPr lang="en-ZA" sz="2400" dirty="0" err="1" smtClean="0">
                <a:solidFill>
                  <a:prstClr val="black"/>
                </a:solidFill>
                <a:latin typeface="Century Gothic" pitchFamily="34" charset="0"/>
              </a:rPr>
              <a:t>nge</a:t>
            </a:r>
            <a:r>
              <a:rPr kumimoji="0" lang="pt-BR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r>
              <a:rPr kumimoji="0" lang="pt-BR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R 19 000 </a:t>
            </a:r>
            <a:r>
              <a:rPr kumimoji="0" lang="pt-BR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yesaphulelo</a:t>
            </a:r>
            <a:r>
              <a:rPr kumimoji="0" lang="pt-BR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) 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endParaRPr kumimoji="0" lang="en-ZA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entury Gothic" pitchFamily="34" charset="0"/>
              <a:ea typeface="+mn-ea"/>
              <a:cs typeface="+mn-cs"/>
            </a:endParaRP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Umyinge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r>
              <a:rPr kumimoji="0" lang="en-ZA" sz="24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wombane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:  </a:t>
            </a:r>
            <a:r>
              <a:rPr lang="en-ZA" sz="2400" b="1" dirty="0">
                <a:solidFill>
                  <a:prstClr val="black"/>
                </a:solidFill>
                <a:latin typeface="Century Gothic" pitchFamily="34" charset="0"/>
              </a:rPr>
              <a:t>	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600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Kwh </a:t>
            </a:r>
            <a:r>
              <a:rPr kumimoji="0" lang="en-ZA" sz="24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nge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r>
              <a:rPr kumimoji="0" lang="en-ZA" sz="24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nyanga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endParaRPr kumimoji="0" lang="en-ZA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entury Gothic" pitchFamily="34" charset="0"/>
              <a:ea typeface="+mn-ea"/>
              <a:cs typeface="+mn-cs"/>
            </a:endParaRP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Umyinge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r>
              <a:rPr kumimoji="0" lang="en-ZA" sz="24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wamanzi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:        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 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15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kl </a:t>
            </a:r>
            <a:r>
              <a:rPr kumimoji="0" lang="en-ZA" sz="24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nge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r>
              <a:rPr kumimoji="0" lang="en-ZA" sz="24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nyanga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     </a:t>
            </a:r>
            <a:endParaRPr kumimoji="0" lang="en-ZA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entury Gothic" pitchFamily="34" charset="0"/>
              <a:ea typeface="+mn-ea"/>
              <a:cs typeface="+mn-cs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14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95680476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000" b="1" dirty="0" err="1">
                <a:latin typeface="Century Gothic" pitchFamily="34" charset="0"/>
              </a:rPr>
              <a:t>Iziphumo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zokunyuka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kwee-rhafu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kwii-akhawunti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zamakhaya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Ukunyuka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kwee-rhafu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kuyakuba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neziziphumo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zilandelayo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kwii-akhawunti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zenkonzo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yasekhaya</a:t>
            </a: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15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82117E02-EC7A-4062-A4DB-98C512F3542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7200" y="2708920"/>
            <a:ext cx="8229600" cy="344423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5997954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000" b="1" dirty="0" err="1">
                <a:latin typeface="Century Gothic" pitchFamily="34" charset="0"/>
              </a:rPr>
              <a:t>Iziphumo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zokunyuka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kwee-rhafu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kwii-akhawunti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zamakhaya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72817"/>
            <a:ext cx="8229600" cy="4551784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 err="1">
                <a:latin typeface="Century Gothic" pitchFamily="34" charset="0"/>
              </a:rPr>
              <a:t>Oluqikelelo</a:t>
            </a:r>
            <a:r>
              <a:rPr lang="en-ZA" sz="2000" dirty="0">
                <a:latin typeface="Century Gothic" pitchFamily="34" charset="0"/>
              </a:rPr>
              <a:t> </a:t>
            </a:r>
            <a:r>
              <a:rPr lang="en-ZA" sz="2000" dirty="0" err="1">
                <a:latin typeface="Century Gothic" pitchFamily="34" charset="0"/>
              </a:rPr>
              <a:t>lwenzelwe</a:t>
            </a:r>
            <a:r>
              <a:rPr lang="en-ZA" sz="2000" dirty="0">
                <a:latin typeface="Century Gothic" pitchFamily="34" charset="0"/>
              </a:rPr>
              <a:t> </a:t>
            </a:r>
            <a:r>
              <a:rPr lang="en-ZA" sz="2000" dirty="0" err="1">
                <a:latin typeface="Century Gothic" pitchFamily="34" charset="0"/>
              </a:rPr>
              <a:t>umzi</a:t>
            </a:r>
            <a:r>
              <a:rPr lang="en-ZA" sz="2000" dirty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omncinci</a:t>
            </a:r>
            <a:r>
              <a:rPr lang="en-ZA" sz="2000" dirty="0" smtClean="0">
                <a:latin typeface="Century Gothic" pitchFamily="34" charset="0"/>
              </a:rPr>
              <a:t>:</a:t>
            </a:r>
            <a:endParaRPr lang="en-ZA" sz="2000" dirty="0" smtClean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000" dirty="0">
              <a:latin typeface="Century Gothic" pitchFamily="34" charset="0"/>
            </a:endParaRPr>
          </a:p>
          <a:p>
            <a:pPr marL="0" lvl="0" indent="0">
              <a:buNone/>
              <a:defRPr/>
            </a:pPr>
            <a:r>
              <a:rPr kumimoji="0" lang="en-ZA" sz="24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Ixabiso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r>
              <a:rPr kumimoji="0" lang="en-ZA" sz="24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lwepropati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:  </a:t>
            </a:r>
            <a:r>
              <a:rPr kumimoji="0" lang="pt-BR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R 11 600 ( R 30 600 </a:t>
            </a:r>
            <a:r>
              <a:rPr lang="en-ZA" sz="2400" dirty="0" err="1">
                <a:solidFill>
                  <a:prstClr val="black"/>
                </a:solidFill>
                <a:latin typeface="Century Gothic" pitchFamily="34" charset="0"/>
              </a:rPr>
              <a:t>ucuthe</a:t>
            </a:r>
            <a:r>
              <a:rPr lang="en-ZA" sz="2400" dirty="0">
                <a:solidFill>
                  <a:prstClr val="black"/>
                </a:solidFill>
                <a:latin typeface="Century Gothic" pitchFamily="34" charset="0"/>
              </a:rPr>
              <a:t> </a:t>
            </a:r>
            <a:r>
              <a:rPr lang="en-ZA" sz="2400" dirty="0" err="1" smtClean="0">
                <a:solidFill>
                  <a:prstClr val="black"/>
                </a:solidFill>
                <a:latin typeface="Century Gothic" pitchFamily="34" charset="0"/>
              </a:rPr>
              <a:t>nge</a:t>
            </a:r>
            <a:r>
              <a:rPr kumimoji="0" lang="pt-BR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r>
              <a:rPr kumimoji="0" lang="pt-BR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R 19 000 </a:t>
            </a:r>
            <a:r>
              <a:rPr kumimoji="0" lang="pt-BR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yesaphulelo</a:t>
            </a:r>
            <a:r>
              <a:rPr kumimoji="0" lang="pt-BR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) 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  </a:t>
            </a:r>
            <a:endParaRPr kumimoji="0" lang="en-ZA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entury Gothic" pitchFamily="34" charset="0"/>
              <a:ea typeface="+mn-ea"/>
              <a:cs typeface="+mn-cs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Umyinge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r>
              <a:rPr kumimoji="0" lang="en-ZA" sz="2400" b="1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wombane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: 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	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200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Kwh </a:t>
            </a:r>
            <a:r>
              <a:rPr kumimoji="0" lang="en-ZA" sz="24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nge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r>
              <a:rPr kumimoji="0" lang="en-ZA" sz="24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nyanga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endParaRPr kumimoji="0" lang="en-ZA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entury Gothic" pitchFamily="34" charset="0"/>
              <a:ea typeface="+mn-ea"/>
              <a:cs typeface="+mn-cs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lang="en-ZA" sz="2400" b="1" dirty="0" err="1" smtClean="0">
                <a:solidFill>
                  <a:prstClr val="black"/>
                </a:solidFill>
                <a:latin typeface="Century Gothic" pitchFamily="34" charset="0"/>
              </a:rPr>
              <a:t>Umyinge</a:t>
            </a:r>
            <a:r>
              <a:rPr lang="en-ZA" sz="2400" b="1" dirty="0" smtClean="0">
                <a:solidFill>
                  <a:prstClr val="black"/>
                </a:solidFill>
                <a:latin typeface="Century Gothic" pitchFamily="34" charset="0"/>
              </a:rPr>
              <a:t> </a:t>
            </a:r>
            <a:r>
              <a:rPr lang="en-ZA" sz="2400" b="1" dirty="0" err="1" smtClean="0">
                <a:solidFill>
                  <a:prstClr val="black"/>
                </a:solidFill>
                <a:latin typeface="Century Gothic" pitchFamily="34" charset="0"/>
              </a:rPr>
              <a:t>wamanzi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:        </a:t>
            </a:r>
            <a:r>
              <a:rPr kumimoji="0" lang="en-ZA" sz="2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10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kl </a:t>
            </a:r>
            <a:r>
              <a:rPr kumimoji="0" lang="en-ZA" sz="24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nge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  <a:r>
              <a:rPr kumimoji="0" lang="en-ZA" sz="24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nyanga</a:t>
            </a:r>
            <a:r>
              <a:rPr kumimoji="0" lang="en-ZA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   </a:t>
            </a:r>
            <a:endParaRPr kumimoji="0" lang="en-ZA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entury Gothic" pitchFamily="34" charset="0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16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04466151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000" b="1" dirty="0" err="1">
                <a:latin typeface="Century Gothic" pitchFamily="34" charset="0"/>
              </a:rPr>
              <a:t>Iziphumo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zokunyuka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kwee-rhafu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kwii-akhawunti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zamakhaya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Ukunyuka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kwee-rhafu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kuya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kuba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nezi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ziphumo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zilandelayo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kwii-akhawunti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zenkonzo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</a:t>
            </a:r>
            <a:r>
              <a:rPr lang="en-ZA" sz="2000" dirty="0" err="1" smtClean="0">
                <a:latin typeface="Century Gothic" pitchFamily="34" charset="0"/>
              </a:rPr>
              <a:t>asemakhaya</a:t>
            </a:r>
            <a:r>
              <a:rPr lang="en-ZA" sz="2000" dirty="0" smtClean="0">
                <a:latin typeface="Century Gothic" pitchFamily="34" charset="0"/>
              </a:rPr>
              <a:t>:</a:t>
            </a: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17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5DDB2E59-AD23-43B2-8DDF-FA806F690E1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7200" y="2708920"/>
            <a:ext cx="8229600" cy="344423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5311206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923950"/>
          </a:xfrm>
        </p:spPr>
        <p:txBody>
          <a:bodyPr anchor="t"/>
          <a:lstStyle/>
          <a:p>
            <a:pPr algn="ctr"/>
            <a:r>
              <a:rPr lang="en-ZA" sz="2000" b="1" dirty="0" err="1" smtClean="0">
                <a:latin typeface="Century Gothic" pitchFamily="34" charset="0"/>
              </a:rPr>
              <a:t>Ulwabiwo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Lwenkonzo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zasimahla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nezaphulelo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kwiinkonzo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zika-Masipala</a:t>
            </a:r>
            <a:endParaRPr lang="en-ZA" sz="2000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endParaRPr lang="en-ZA" sz="2000" dirty="0" smtClean="0">
              <a:latin typeface="Century Gothic" pitchFamily="34" charset="0"/>
            </a:endParaRPr>
          </a:p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Isixa-mali</a:t>
            </a:r>
            <a:r>
              <a:rPr lang="en-ZA" sz="2000" dirty="0" smtClean="0">
                <a:latin typeface="Century Gothic" pitchFamily="34" charset="0"/>
              </a:rPr>
              <a:t> esingama-R41.07 </a:t>
            </a:r>
            <a:r>
              <a:rPr lang="en-ZA" sz="2000" dirty="0" err="1" smtClean="0">
                <a:latin typeface="Century Gothic" pitchFamily="34" charset="0"/>
              </a:rPr>
              <a:t>ezigidi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sabelwe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ukubonelela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ngeenkonzo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ezisisiseko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za</a:t>
            </a:r>
            <a:r>
              <a:rPr lang="en-ZA" sz="2000" dirty="0" err="1" smtClean="0">
                <a:latin typeface="Century Gothic" pitchFamily="34" charset="0"/>
              </a:rPr>
              <a:t>simahla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ngokomgaqo-nkqubo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wabangathathi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ntweni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webhunga</a:t>
            </a:r>
            <a:r>
              <a:rPr lang="en-ZA" sz="2000" dirty="0" smtClean="0">
                <a:latin typeface="Century Gothic" pitchFamily="34" charset="0"/>
              </a:rPr>
              <a:t>.</a:t>
            </a: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200" dirty="0">
              <a:latin typeface="Century Gothic" pitchFamily="34" charset="0"/>
            </a:endParaRPr>
          </a:p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Iinkonzo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ezisisiseko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za</a:t>
            </a:r>
            <a:r>
              <a:rPr lang="en-ZA" sz="2000" dirty="0" err="1" smtClean="0">
                <a:latin typeface="Century Gothic" pitchFamily="34" charset="0"/>
              </a:rPr>
              <a:t>simahla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kuwo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onke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amakhaya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anengeniso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esuka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</a:t>
            </a:r>
            <a:r>
              <a:rPr lang="en-ZA" sz="2000" dirty="0" smtClean="0">
                <a:latin typeface="Century Gothic" pitchFamily="34" charset="0"/>
              </a:rPr>
              <a:t>-</a:t>
            </a:r>
            <a:r>
              <a:rPr kumimoji="0" lang="en-ZA" sz="20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R0.00 </a:t>
            </a:r>
            <a:r>
              <a:rPr kumimoji="0" lang="en-ZA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ukuya</a:t>
            </a:r>
            <a:r>
              <a:rPr kumimoji="0" lang="en-ZA" sz="20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 </a:t>
            </a:r>
            <a:r>
              <a:rPr kumimoji="0" lang="en-ZA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ku</a:t>
            </a:r>
            <a:r>
              <a:rPr kumimoji="0" lang="en-ZA" sz="20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-R </a:t>
            </a:r>
            <a:r>
              <a:rPr kumimoji="0" lang="en-ZA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</a:rPr>
              <a:t>1,890</a:t>
            </a:r>
            <a:r>
              <a:rPr lang="en-ZA" sz="2000" dirty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yeyombane</a:t>
            </a:r>
            <a:r>
              <a:rPr lang="en-ZA" sz="2000" dirty="0" smtClean="0">
                <a:latin typeface="Century Gothic" pitchFamily="34" charset="0"/>
              </a:rPr>
              <a:t> wama-50 kWh, </a:t>
            </a:r>
            <a:r>
              <a:rPr lang="en-ZA" sz="2000" dirty="0" err="1" smtClean="0">
                <a:latin typeface="Century Gothic" pitchFamily="34" charset="0"/>
              </a:rPr>
              <a:t>amanzi</a:t>
            </a:r>
            <a:r>
              <a:rPr lang="en-ZA" sz="2000" dirty="0" smtClean="0">
                <a:latin typeface="Century Gothic" pitchFamily="34" charset="0"/>
              </a:rPr>
              <a:t> ayi-6 </a:t>
            </a:r>
            <a:r>
              <a:rPr lang="en-ZA" sz="2000" dirty="0">
                <a:latin typeface="Century Gothic" pitchFamily="34" charset="0"/>
              </a:rPr>
              <a:t>kl </a:t>
            </a:r>
            <a:r>
              <a:rPr lang="en-ZA" sz="2000" dirty="0" err="1" smtClean="0">
                <a:latin typeface="Century Gothic" pitchFamily="34" charset="0"/>
              </a:rPr>
              <a:t>ngenyanga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kunye</a:t>
            </a:r>
            <a:r>
              <a:rPr lang="en-ZA" sz="2000" dirty="0" smtClean="0">
                <a:latin typeface="Century Gothic" pitchFamily="34" charset="0"/>
              </a:rPr>
              <a:t> ne-100</a:t>
            </a:r>
            <a:r>
              <a:rPr lang="en-ZA" sz="2000" dirty="0">
                <a:latin typeface="Century Gothic" pitchFamily="34" charset="0"/>
              </a:rPr>
              <a:t>% </a:t>
            </a:r>
            <a:r>
              <a:rPr lang="en-ZA" sz="2000" dirty="0" err="1" smtClean="0">
                <a:latin typeface="Century Gothic" pitchFamily="34" charset="0"/>
              </a:rPr>
              <a:t>yenkxaso-mali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yamanzi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nog</a:t>
            </a:r>
            <a:r>
              <a:rPr lang="en-ZA" sz="2000" dirty="0" err="1" smtClean="0">
                <a:latin typeface="Century Gothic" pitchFamily="34" charset="0"/>
              </a:rPr>
              <a:t>utyulo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lwelindle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kunye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neNkunkuma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ngenyanga</a:t>
            </a:r>
            <a:r>
              <a:rPr lang="en-ZA" sz="2000" dirty="0" smtClean="0">
                <a:latin typeface="Century Gothic" pitchFamily="34" charset="0"/>
              </a:rPr>
              <a:t>. </a:t>
            </a:r>
            <a:r>
              <a:rPr lang="en-ZA" sz="2000" dirty="0" smtClean="0">
                <a:latin typeface="Century Gothic" pitchFamily="34" charset="0"/>
              </a:rPr>
              <a:t> </a:t>
            </a:r>
          </a:p>
          <a:p>
            <a:pPr marL="0" indent="0" algn="just">
              <a:buNone/>
            </a:pP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Amakhaya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anengeniso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eqala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</a:t>
            </a:r>
            <a:r>
              <a:rPr lang="en-ZA" sz="2000" dirty="0" smtClean="0">
                <a:latin typeface="Century Gothic" pitchFamily="34" charset="0"/>
              </a:rPr>
              <a:t> R1,891 </a:t>
            </a:r>
            <a:r>
              <a:rPr lang="en-ZA" sz="2000" dirty="0" err="1" smtClean="0">
                <a:latin typeface="Century Gothic" pitchFamily="34" charset="0"/>
              </a:rPr>
              <a:t>ukuya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</a:t>
            </a:r>
            <a:r>
              <a:rPr lang="en-ZA" sz="2000" dirty="0" smtClean="0">
                <a:latin typeface="Century Gothic" pitchFamily="34" charset="0"/>
              </a:rPr>
              <a:t> R3,780 </a:t>
            </a:r>
            <a:r>
              <a:rPr lang="en-ZA" sz="2000" dirty="0" err="1" smtClean="0">
                <a:latin typeface="Century Gothic" pitchFamily="34" charset="0"/>
              </a:rPr>
              <a:t>ba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kubonelelwa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ngo</a:t>
            </a:r>
            <a:r>
              <a:rPr lang="en-ZA" sz="2000" dirty="0" smtClean="0">
                <a:latin typeface="Century Gothic" pitchFamily="34" charset="0"/>
              </a:rPr>
              <a:t> 50kWh </a:t>
            </a:r>
            <a:r>
              <a:rPr lang="en-ZA" sz="2000" dirty="0" err="1" smtClean="0">
                <a:latin typeface="Century Gothic" pitchFamily="34" charset="0"/>
              </a:rPr>
              <a:t>yombane</a:t>
            </a:r>
            <a:r>
              <a:rPr lang="en-ZA" sz="2000" dirty="0" smtClean="0">
                <a:latin typeface="Century Gothic" pitchFamily="34" charset="0"/>
              </a:rPr>
              <a:t>, 6kl </a:t>
            </a:r>
            <a:r>
              <a:rPr lang="en-ZA" sz="2000" dirty="0" err="1" smtClean="0">
                <a:latin typeface="Century Gothic" pitchFamily="34" charset="0"/>
              </a:rPr>
              <a:t>yamanzi</a:t>
            </a:r>
            <a:r>
              <a:rPr lang="en-ZA" sz="2000" dirty="0" smtClean="0">
                <a:latin typeface="Century Gothic" pitchFamily="34" charset="0"/>
              </a:rPr>
              <a:t> and 70% </a:t>
            </a:r>
            <a:r>
              <a:rPr lang="en-ZA" sz="2000" dirty="0" err="1" smtClean="0">
                <a:latin typeface="Century Gothic" pitchFamily="34" charset="0"/>
              </a:rPr>
              <a:t>kugutyulo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lwelindle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nenkunkuma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ngenyanga</a:t>
            </a:r>
            <a:r>
              <a:rPr lang="en-ZA" sz="2000" dirty="0" smtClean="0">
                <a:latin typeface="Century Gothic" pitchFamily="34" charset="0"/>
              </a:rPr>
              <a:t>.</a:t>
            </a: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2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18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28624846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707926"/>
          </a:xfrm>
        </p:spPr>
        <p:txBody>
          <a:bodyPr/>
          <a:lstStyle/>
          <a:p>
            <a:pPr algn="ctr"/>
            <a:r>
              <a:rPr lang="en-ZA" sz="2000" b="1" dirty="0" err="1" smtClean="0">
                <a:latin typeface="Century Gothic" pitchFamily="34" charset="0"/>
              </a:rPr>
              <a:t>Iinkonzo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zamahala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nesaphulelo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kwiinkonzo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zikaMasipala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ctr">
              <a:buNone/>
            </a:pPr>
            <a:r>
              <a:rPr lang="en-ZA" sz="2400" b="1" dirty="0" err="1" smtClean="0">
                <a:latin typeface="Century Gothic" pitchFamily="34" charset="0"/>
              </a:rPr>
              <a:t>Inkxaso-mali</a:t>
            </a:r>
            <a:r>
              <a:rPr lang="en-ZA" sz="2400" b="1" dirty="0" smtClean="0">
                <a:latin typeface="Century Gothic" pitchFamily="34" charset="0"/>
              </a:rPr>
              <a:t> </a:t>
            </a:r>
            <a:r>
              <a:rPr lang="en-ZA" sz="2400" b="1" dirty="0" err="1" smtClean="0">
                <a:latin typeface="Century Gothic" pitchFamily="34" charset="0"/>
              </a:rPr>
              <a:t>yolwabiwo</a:t>
            </a:r>
            <a:r>
              <a:rPr lang="en-ZA" sz="2400" b="1" dirty="0" smtClean="0">
                <a:latin typeface="Century Gothic" pitchFamily="34" charset="0"/>
              </a:rPr>
              <a:t> </a:t>
            </a:r>
            <a:r>
              <a:rPr lang="en-ZA" sz="2400" b="1" dirty="0" err="1" smtClean="0">
                <a:latin typeface="Century Gothic" pitchFamily="34" charset="0"/>
              </a:rPr>
              <a:t>olulinganayo</a:t>
            </a:r>
            <a:r>
              <a:rPr lang="en-ZA" sz="2400" b="1" dirty="0" smtClean="0">
                <a:latin typeface="Century Gothic" pitchFamily="34" charset="0"/>
              </a:rPr>
              <a:t> </a:t>
            </a:r>
            <a:r>
              <a:rPr lang="en-ZA" sz="2400" b="1" dirty="0" err="1" smtClean="0">
                <a:latin typeface="Century Gothic" pitchFamily="34" charset="0"/>
              </a:rPr>
              <a:t>ukusuka</a:t>
            </a:r>
            <a:r>
              <a:rPr lang="en-ZA" sz="2400" b="1" dirty="0" smtClean="0">
                <a:latin typeface="Century Gothic" pitchFamily="34" charset="0"/>
              </a:rPr>
              <a:t> nge-01 </a:t>
            </a:r>
            <a:r>
              <a:rPr lang="en-ZA" sz="2400" b="1" dirty="0" err="1" smtClean="0">
                <a:latin typeface="Century Gothic" pitchFamily="34" charset="0"/>
              </a:rPr>
              <a:t>Julayi</a:t>
            </a:r>
            <a:r>
              <a:rPr lang="en-ZA" sz="2400" b="1" dirty="0" smtClean="0">
                <a:latin typeface="Century Gothic" pitchFamily="34" charset="0"/>
              </a:rPr>
              <a:t> 2021</a:t>
            </a:r>
            <a:endParaRPr lang="en-ZA" sz="2400" b="1" dirty="0">
              <a:latin typeface="Century Gothic" pitchFamily="34" charset="0"/>
            </a:endParaRPr>
          </a:p>
          <a:p>
            <a:pPr marL="0" indent="0" algn="ctr">
              <a:buNone/>
            </a:pPr>
            <a:endParaRPr lang="en-ZA" sz="2400" b="1" dirty="0">
              <a:latin typeface="Century Gothic" pitchFamily="34" charset="0"/>
            </a:endParaRPr>
          </a:p>
          <a:p>
            <a:pPr marL="0" indent="0" algn="ctr">
              <a:buNone/>
            </a:pPr>
            <a:endParaRPr lang="en-ZA" sz="2400" b="1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19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A732DF89-55DF-4815-B126-D3B483755C6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71600" y="2643187"/>
            <a:ext cx="6953200" cy="33781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133021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800" b="1" dirty="0" err="1" smtClean="0">
                <a:latin typeface="Century Gothic" pitchFamily="34" charset="0"/>
              </a:rPr>
              <a:t>UkuSebenza-kunye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noHlahlo-lwabiwomali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br>
              <a:rPr lang="en-ZA" sz="2800" b="1" dirty="0" smtClean="0">
                <a:latin typeface="Century Gothic" pitchFamily="34" charset="0"/>
              </a:rPr>
            </a:br>
            <a:r>
              <a:rPr lang="en-ZA" sz="2800" b="1" dirty="0" smtClean="0">
                <a:latin typeface="Century Gothic" pitchFamily="34" charset="0"/>
              </a:rPr>
              <a:t> ka-2021/22 (</a:t>
            </a:r>
            <a:r>
              <a:rPr lang="en-ZA" sz="2800" b="1" dirty="0" err="1" smtClean="0">
                <a:latin typeface="Century Gothic" pitchFamily="34" charset="0"/>
              </a:rPr>
              <a:t>Intshayelelo</a:t>
            </a:r>
            <a:r>
              <a:rPr lang="en-ZA" sz="2800" b="1" dirty="0" smtClean="0">
                <a:latin typeface="Century Gothic" pitchFamily="34" charset="0"/>
              </a:rPr>
              <a:t>)</a:t>
            </a:r>
            <a:endParaRPr lang="en-ZA" sz="28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>
              <a:buNone/>
            </a:pPr>
            <a:r>
              <a:rPr lang="en-ZA" sz="2000" dirty="0" err="1" smtClean="0">
                <a:latin typeface="Century Gothic" pitchFamily="34" charset="0"/>
              </a:rPr>
              <a:t>Uhlahlo-Lwabiwo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mali</a:t>
            </a:r>
            <a:r>
              <a:rPr lang="en-ZA" sz="2000" dirty="0" smtClean="0">
                <a:latin typeface="Century Gothic" pitchFamily="34" charset="0"/>
              </a:rPr>
              <a:t> luka-2021/22 </a:t>
            </a:r>
            <a:r>
              <a:rPr lang="en-ZA" sz="2000" dirty="0" err="1" smtClean="0">
                <a:latin typeface="Century Gothic" pitchFamily="34" charset="0"/>
              </a:rPr>
              <a:t>nolwabiwo-mali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lulungiselelwe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kuthathelwe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ingqalelo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zinto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zilandelayo</a:t>
            </a:r>
            <a:r>
              <a:rPr lang="en-ZA" sz="2000" dirty="0" smtClean="0">
                <a:latin typeface="Century Gothic" pitchFamily="34" charset="0"/>
              </a:rPr>
              <a:t>: </a:t>
            </a:r>
            <a:endParaRPr lang="en-ZA" sz="2000" dirty="0" smtClean="0">
              <a:latin typeface="Century Gothic" pitchFamily="34" charset="0"/>
            </a:endParaRPr>
          </a:p>
          <a:p>
            <a:pPr marL="0" indent="0">
              <a:buNone/>
            </a:pPr>
            <a:endParaRPr lang="en-ZA" sz="20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000" dirty="0" err="1" smtClean="0">
                <a:latin typeface="Century Gothic" pitchFamily="34" charset="0"/>
              </a:rPr>
              <a:t>Isicwangciso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sophuhliso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oluhlanganisiweyo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sikaMasipala</a:t>
            </a:r>
            <a:r>
              <a:rPr lang="en-ZA" sz="2000" dirty="0" smtClean="0">
                <a:latin typeface="Century Gothic" pitchFamily="34" charset="0"/>
              </a:rPr>
              <a:t>(IDP);</a:t>
            </a:r>
            <a:endParaRPr lang="en-ZA" sz="20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000" dirty="0" err="1" smtClean="0">
                <a:latin typeface="Century Gothic" pitchFamily="34" charset="0"/>
              </a:rPr>
              <a:t>Izikhokelo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zikaNondyebo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wesizwe</a:t>
            </a:r>
            <a:r>
              <a:rPr lang="en-ZA" sz="2000" dirty="0" smtClean="0">
                <a:latin typeface="Century Gothic" pitchFamily="34" charset="0"/>
              </a:rPr>
              <a:t>; </a:t>
            </a:r>
            <a:endParaRPr lang="en-ZA" sz="20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000" dirty="0" err="1" smtClean="0">
                <a:latin typeface="Century Gothic" pitchFamily="34" charset="0"/>
              </a:rPr>
              <a:t>Iimeko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zoQoqosho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zesizwe</a:t>
            </a:r>
            <a:r>
              <a:rPr lang="en-ZA" sz="2000" dirty="0" smtClean="0">
                <a:latin typeface="Century Gothic" pitchFamily="34" charset="0"/>
              </a:rPr>
              <a:t>, </a:t>
            </a:r>
            <a:r>
              <a:rPr lang="en-ZA" sz="2000" dirty="0" err="1" smtClean="0">
                <a:latin typeface="Century Gothic" pitchFamily="34" charset="0"/>
              </a:rPr>
              <a:t>ezephondo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nezengigqi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ezijongene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noMasipala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wethu</a:t>
            </a:r>
            <a:r>
              <a:rPr lang="en-ZA" sz="2000" dirty="0" smtClean="0">
                <a:latin typeface="Century Gothic" pitchFamily="34" charset="0"/>
              </a:rPr>
              <a:t>; </a:t>
            </a:r>
            <a:r>
              <a:rPr lang="en-ZA" sz="2000" dirty="0" err="1" smtClean="0">
                <a:latin typeface="Century Gothic" pitchFamily="34" charset="0"/>
              </a:rPr>
              <a:t>kunye</a:t>
            </a:r>
            <a:endParaRPr lang="en-ZA" sz="20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000" dirty="0" err="1" smtClean="0">
                <a:latin typeface="Century Gothic" pitchFamily="34" charset="0"/>
              </a:rPr>
              <a:t>Nophuhliso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loqoqosho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lwasemakhaya</a:t>
            </a:r>
            <a:r>
              <a:rPr lang="en-ZA" sz="2000" dirty="0" smtClean="0">
                <a:latin typeface="Century Gothic" pitchFamily="34" charset="0"/>
              </a:rPr>
              <a:t>.</a:t>
            </a:r>
            <a:endParaRPr lang="en-ZA" sz="20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000" dirty="0" err="1" smtClean="0">
                <a:latin typeface="Century Gothic" pitchFamily="34" charset="0"/>
              </a:rPr>
              <a:t>Amanyathelo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achaphazela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uqoqosho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ngenxa</a:t>
            </a:r>
            <a:r>
              <a:rPr lang="en-ZA" sz="2000" dirty="0" smtClean="0">
                <a:latin typeface="Century Gothic" pitchFamily="34" charset="0"/>
              </a:rPr>
              <a:t> ye-COVID </a:t>
            </a:r>
            <a:r>
              <a:rPr lang="en-ZA" sz="2000" dirty="0" smtClean="0">
                <a:latin typeface="Century Gothic" pitchFamily="34" charset="0"/>
              </a:rPr>
              <a:t>19.</a:t>
            </a:r>
            <a:endParaRPr lang="en-ZA" sz="20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2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3894458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707926"/>
          </a:xfrm>
        </p:spPr>
        <p:txBody>
          <a:bodyPr/>
          <a:lstStyle/>
          <a:p>
            <a:pPr algn="ctr"/>
            <a:r>
              <a:rPr lang="en-ZA" sz="2800" b="1" dirty="0" err="1">
                <a:latin typeface="Century Gothic" pitchFamily="34" charset="0"/>
              </a:rPr>
              <a:t>Iinkonzo</a:t>
            </a:r>
            <a:r>
              <a:rPr lang="en-ZA" sz="2800" b="1" dirty="0">
                <a:latin typeface="Century Gothic" pitchFamily="34" charset="0"/>
              </a:rPr>
              <a:t> </a:t>
            </a:r>
            <a:r>
              <a:rPr lang="en-ZA" sz="2800" b="1" dirty="0" err="1">
                <a:latin typeface="Century Gothic" pitchFamily="34" charset="0"/>
              </a:rPr>
              <a:t>zamahala</a:t>
            </a:r>
            <a:r>
              <a:rPr lang="en-ZA" sz="2800" b="1" dirty="0">
                <a:latin typeface="Century Gothic" pitchFamily="34" charset="0"/>
              </a:rPr>
              <a:t> </a:t>
            </a:r>
            <a:r>
              <a:rPr lang="en-ZA" sz="2800" b="1" dirty="0" err="1">
                <a:latin typeface="Century Gothic" pitchFamily="34" charset="0"/>
              </a:rPr>
              <a:t>nesaphulelo</a:t>
            </a:r>
            <a:r>
              <a:rPr lang="en-ZA" sz="2800" b="1" dirty="0">
                <a:latin typeface="Century Gothic" pitchFamily="34" charset="0"/>
              </a:rPr>
              <a:t> </a:t>
            </a:r>
            <a:r>
              <a:rPr lang="en-ZA" sz="2800" b="1" dirty="0" err="1">
                <a:latin typeface="Century Gothic" pitchFamily="34" charset="0"/>
              </a:rPr>
              <a:t>kwiinkonzo</a:t>
            </a:r>
            <a:r>
              <a:rPr lang="en-ZA" sz="2800" b="1" dirty="0">
                <a:latin typeface="Century Gothic" pitchFamily="34" charset="0"/>
              </a:rPr>
              <a:t> </a:t>
            </a:r>
            <a:r>
              <a:rPr lang="en-ZA" sz="2800" b="1" dirty="0" err="1">
                <a:latin typeface="Century Gothic" pitchFamily="34" charset="0"/>
              </a:rPr>
              <a:t>zikaMasipala</a:t>
            </a:r>
            <a:endParaRPr lang="en-ZA" sz="28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ZA" sz="2000" b="1" dirty="0" err="1" smtClean="0">
                <a:latin typeface="Century Gothic" pitchFamily="34" charset="0"/>
              </a:rPr>
              <a:t>Inkxaso-mali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yoLwabiwo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olulinganayo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ukusuka</a:t>
            </a:r>
            <a:r>
              <a:rPr lang="en-ZA" sz="2000" b="1" dirty="0" smtClean="0">
                <a:latin typeface="Century Gothic" pitchFamily="34" charset="0"/>
              </a:rPr>
              <a:t> </a:t>
            </a:r>
          </a:p>
          <a:p>
            <a:pPr marL="0" indent="0" algn="ctr">
              <a:buNone/>
            </a:pPr>
            <a:r>
              <a:rPr lang="en-ZA" sz="2000" b="1" dirty="0" smtClean="0">
                <a:latin typeface="Century Gothic" pitchFamily="34" charset="0"/>
              </a:rPr>
              <a:t>nge-1 </a:t>
            </a:r>
            <a:r>
              <a:rPr lang="en-ZA" sz="2000" b="1" dirty="0" err="1" smtClean="0">
                <a:latin typeface="Century Gothic" pitchFamily="34" charset="0"/>
              </a:rPr>
              <a:t>Julayi</a:t>
            </a:r>
            <a:r>
              <a:rPr lang="en-ZA" sz="2000" b="1" dirty="0" smtClean="0">
                <a:latin typeface="Century Gothic" pitchFamily="34" charset="0"/>
              </a:rPr>
              <a:t> 2021</a:t>
            </a:r>
            <a:endParaRPr lang="en-ZA" sz="2000" b="1" dirty="0">
              <a:latin typeface="Century Gothic" pitchFamily="34" charset="0"/>
            </a:endParaRPr>
          </a:p>
          <a:p>
            <a:pPr marL="0" indent="0" algn="ctr">
              <a:buNone/>
            </a:pPr>
            <a:endParaRPr lang="en-ZA" sz="2400" b="1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sz="2400" b="1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20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54FBF341-6E88-493B-9F4D-45BD60D67C5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71600" y="2643187"/>
            <a:ext cx="7344816" cy="35099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7924255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1560" y="704850"/>
            <a:ext cx="8075240" cy="851942"/>
          </a:xfrm>
        </p:spPr>
        <p:txBody>
          <a:bodyPr/>
          <a:lstStyle/>
          <a:p>
            <a:pPr algn="ctr"/>
            <a:r>
              <a:rPr lang="en-ZA" sz="2800" b="1" dirty="0" err="1">
                <a:latin typeface="Century Gothic" pitchFamily="34" charset="0"/>
              </a:rPr>
              <a:t>Iinkonzo</a:t>
            </a:r>
            <a:r>
              <a:rPr lang="en-ZA" sz="2800" b="1" dirty="0">
                <a:latin typeface="Century Gothic" pitchFamily="34" charset="0"/>
              </a:rPr>
              <a:t> </a:t>
            </a:r>
            <a:r>
              <a:rPr lang="en-ZA" sz="2800" b="1" dirty="0" err="1">
                <a:latin typeface="Century Gothic" pitchFamily="34" charset="0"/>
              </a:rPr>
              <a:t>zamahala</a:t>
            </a:r>
            <a:r>
              <a:rPr lang="en-ZA" sz="2800" b="1" dirty="0">
                <a:latin typeface="Century Gothic" pitchFamily="34" charset="0"/>
              </a:rPr>
              <a:t> </a:t>
            </a:r>
            <a:r>
              <a:rPr lang="en-ZA" sz="2800" b="1" dirty="0" err="1">
                <a:latin typeface="Century Gothic" pitchFamily="34" charset="0"/>
              </a:rPr>
              <a:t>nesaphulelo</a:t>
            </a:r>
            <a:r>
              <a:rPr lang="en-ZA" sz="2800" b="1" dirty="0">
                <a:latin typeface="Century Gothic" pitchFamily="34" charset="0"/>
              </a:rPr>
              <a:t> </a:t>
            </a:r>
            <a:r>
              <a:rPr lang="en-ZA" sz="2800" b="1" dirty="0" err="1">
                <a:latin typeface="Century Gothic" pitchFamily="34" charset="0"/>
              </a:rPr>
              <a:t>kwiinkonzo</a:t>
            </a:r>
            <a:r>
              <a:rPr lang="en-ZA" sz="2800" b="1" dirty="0">
                <a:latin typeface="Century Gothic" pitchFamily="34" charset="0"/>
              </a:rPr>
              <a:t> </a:t>
            </a:r>
            <a:r>
              <a:rPr lang="en-ZA" sz="2800" b="1" dirty="0" err="1">
                <a:latin typeface="Century Gothic" pitchFamily="34" charset="0"/>
              </a:rPr>
              <a:t>zikaMasipala</a:t>
            </a:r>
            <a:endParaRPr lang="en-ZA" sz="28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ctr">
              <a:buNone/>
            </a:pPr>
            <a:r>
              <a:rPr lang="en-ZA" b="1" dirty="0" err="1" smtClean="0"/>
              <a:t>Inkxaso-mali</a:t>
            </a:r>
            <a:r>
              <a:rPr lang="en-ZA" b="1" dirty="0" smtClean="0"/>
              <a:t> </a:t>
            </a:r>
            <a:r>
              <a:rPr lang="en-ZA" b="1" dirty="0" err="1" smtClean="0"/>
              <a:t>yolwabiwo</a:t>
            </a:r>
            <a:r>
              <a:rPr lang="en-ZA" b="1" dirty="0" smtClean="0"/>
              <a:t> </a:t>
            </a:r>
            <a:r>
              <a:rPr lang="en-ZA" b="1" dirty="0" err="1" smtClean="0"/>
              <a:t>olulinganayo</a:t>
            </a:r>
            <a:r>
              <a:rPr lang="en-ZA" b="1" dirty="0" smtClean="0"/>
              <a:t> </a:t>
            </a:r>
            <a:r>
              <a:rPr lang="en-ZA" b="1" dirty="0" err="1" smtClean="0"/>
              <a:t>ukusuka</a:t>
            </a:r>
            <a:endParaRPr lang="en-ZA" b="1" dirty="0" smtClean="0"/>
          </a:p>
          <a:p>
            <a:pPr marL="0" indent="0" algn="ctr">
              <a:buNone/>
            </a:pPr>
            <a:r>
              <a:rPr lang="en-ZA" b="1" dirty="0" smtClean="0"/>
              <a:t>Nge-01 </a:t>
            </a:r>
            <a:r>
              <a:rPr lang="en-ZA" b="1" dirty="0" err="1" smtClean="0"/>
              <a:t>Julayi</a:t>
            </a:r>
            <a:r>
              <a:rPr lang="en-ZA" b="1" dirty="0" smtClean="0"/>
              <a:t> 2021</a:t>
            </a:r>
            <a:endParaRPr lang="en-ZA" b="1" dirty="0"/>
          </a:p>
          <a:p>
            <a:pPr marL="0" indent="0" algn="ctr">
              <a:buNone/>
            </a:pPr>
            <a:endParaRPr lang="en-ZA" b="1" dirty="0"/>
          </a:p>
          <a:p>
            <a:pPr marL="0" indent="0" algn="ctr">
              <a:buNone/>
            </a:pPr>
            <a:endParaRPr lang="en-ZA" b="1" dirty="0"/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21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F4775D87-4DD8-49B8-9E5C-BB00EA42E5B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75656" y="3219450"/>
            <a:ext cx="6336704" cy="10016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9792788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66C261FD-C547-4A4C-B066-307DB5AF0F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707926"/>
          </a:xfrm>
        </p:spPr>
        <p:txBody>
          <a:bodyPr/>
          <a:lstStyle/>
          <a:p>
            <a:pPr algn="ctr"/>
            <a:r>
              <a:rPr lang="en-US" sz="2800" b="1" dirty="0" err="1" smtClean="0">
                <a:latin typeface="Century Gothic" panose="020B0502020202020204" pitchFamily="34" charset="0"/>
              </a:rPr>
              <a:t>Isaphulelo</a:t>
            </a:r>
            <a:r>
              <a:rPr lang="en-US" sz="2800" b="1" dirty="0" smtClean="0">
                <a:latin typeface="Century Gothic" panose="020B0502020202020204" pitchFamily="34" charset="0"/>
              </a:rPr>
              <a:t> </a:t>
            </a:r>
            <a:r>
              <a:rPr lang="en-US" sz="2800" b="1" dirty="0" err="1" smtClean="0">
                <a:latin typeface="Century Gothic" panose="020B0502020202020204" pitchFamily="34" charset="0"/>
              </a:rPr>
              <a:t>esinikwa</a:t>
            </a:r>
            <a:r>
              <a:rPr lang="en-US" sz="2800" b="1" dirty="0" smtClean="0">
                <a:latin typeface="Century Gothic" panose="020B0502020202020204" pitchFamily="34" charset="0"/>
              </a:rPr>
              <a:t> </a:t>
            </a:r>
            <a:r>
              <a:rPr lang="en-US" sz="2800" b="1" dirty="0" smtClean="0">
                <a:latin typeface="Century Gothic" panose="020B0502020202020204" pitchFamily="34" charset="0"/>
              </a:rPr>
              <a:t>abo </a:t>
            </a:r>
            <a:r>
              <a:rPr lang="en-US" sz="2800" b="1" dirty="0" err="1" smtClean="0">
                <a:latin typeface="Century Gothic" panose="020B0502020202020204" pitchFamily="34" charset="0"/>
              </a:rPr>
              <a:t>badla</a:t>
            </a:r>
            <a:r>
              <a:rPr lang="en-US" sz="2800" b="1" dirty="0" smtClean="0">
                <a:latin typeface="Century Gothic" panose="020B0502020202020204" pitchFamily="34" charset="0"/>
              </a:rPr>
              <a:t> </a:t>
            </a:r>
            <a:r>
              <a:rPr lang="en-US" sz="2800" b="1" dirty="0" err="1" smtClean="0">
                <a:latin typeface="Century Gothic" panose="020B0502020202020204" pitchFamily="34" charset="0"/>
              </a:rPr>
              <a:t>umhlala</a:t>
            </a:r>
            <a:r>
              <a:rPr lang="en-US" sz="2800" b="1" dirty="0" smtClean="0">
                <a:latin typeface="Century Gothic" panose="020B0502020202020204" pitchFamily="34" charset="0"/>
              </a:rPr>
              <a:t> </a:t>
            </a:r>
            <a:r>
              <a:rPr lang="en-US" sz="2800" b="1" dirty="0" err="1" smtClean="0">
                <a:latin typeface="Century Gothic" panose="020B0502020202020204" pitchFamily="34" charset="0"/>
              </a:rPr>
              <a:t>phantsi</a:t>
            </a:r>
            <a:endParaRPr lang="en-ZA" sz="2800" b="1" dirty="0">
              <a:latin typeface="Century Gothic" panose="020B0502020202020204" pitchFamily="34" charset="0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FC3188E1-B73D-4E94-8757-86AB79BBC1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22</a:t>
            </a:fld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200" b="1" dirty="0" smtClean="0">
                <a:latin typeface="Century Gothic" panose="020B0502020202020204" pitchFamily="34" charset="0"/>
              </a:rPr>
              <a:t>ISAPHULELO </a:t>
            </a:r>
            <a:r>
              <a:rPr lang="en-US" sz="1200" b="1" dirty="0" smtClean="0">
                <a:latin typeface="Century Gothic" panose="020B0502020202020204" pitchFamily="34" charset="0"/>
              </a:rPr>
              <a:t>ESINIKWA </a:t>
            </a:r>
            <a:r>
              <a:rPr lang="en-US" sz="1200" b="1" dirty="0" smtClean="0">
                <a:latin typeface="Century Gothic" panose="020B0502020202020204" pitchFamily="34" charset="0"/>
              </a:rPr>
              <a:t>ABO BADLA UMHLALA-PHANTSI</a:t>
            </a:r>
          </a:p>
          <a:p>
            <a:endParaRPr lang="en-US" sz="1200" b="1" dirty="0">
              <a:latin typeface="Century Gothic" panose="020B0502020202020204" pitchFamily="34" charset="0"/>
            </a:endParaRPr>
          </a:p>
          <a:p>
            <a:pPr marL="0" indent="0">
              <a:buNone/>
            </a:pPr>
            <a:r>
              <a:rPr lang="en-US" sz="1200" dirty="0" err="1" smtClean="0">
                <a:latin typeface="Century Gothic" panose="020B0502020202020204" pitchFamily="34" charset="0"/>
              </a:rPr>
              <a:t>Isaphulelo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kwi-rhafu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siyakunikwa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abanini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beepropati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abazifezekisayo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ezindlela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zilandelayo</a:t>
            </a:r>
            <a:r>
              <a:rPr lang="en-US" sz="1200" dirty="0" smtClean="0">
                <a:latin typeface="Century Gothic" panose="020B0502020202020204" pitchFamily="34" charset="0"/>
              </a:rPr>
              <a:t>:</a:t>
            </a:r>
            <a:endParaRPr lang="en-US" sz="1200" dirty="0" smtClean="0">
              <a:latin typeface="Century Gothic" panose="020B0502020202020204" pitchFamily="34" charset="0"/>
            </a:endParaRPr>
          </a:p>
          <a:p>
            <a:pPr marL="0" indent="0">
              <a:buNone/>
            </a:pPr>
            <a:endParaRPr lang="en-US" sz="1200" dirty="0">
              <a:latin typeface="Century Gothic" panose="020B0502020202020204" pitchFamily="34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1200" dirty="0" err="1" smtClean="0">
                <a:latin typeface="Century Gothic" panose="020B0502020202020204" pitchFamily="34" charset="0"/>
              </a:rPr>
              <a:t>Kufuneka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umnini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smtClean="0">
                <a:latin typeface="Century Gothic" panose="020B0502020202020204" pitchFamily="34" charset="0"/>
              </a:rPr>
              <a:t>we-</a:t>
            </a:r>
            <a:r>
              <a:rPr lang="en-US" sz="1200" dirty="0" err="1" smtClean="0">
                <a:latin typeface="Century Gothic" panose="020B0502020202020204" pitchFamily="34" charset="0"/>
              </a:rPr>
              <a:t>Propati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funeka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ahlale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kuyo</a:t>
            </a:r>
            <a:r>
              <a:rPr lang="en-US" sz="1200" dirty="0" smtClean="0">
                <a:latin typeface="Century Gothic" panose="020B0502020202020204" pitchFamily="34" charset="0"/>
              </a:rPr>
              <a:t>;</a:t>
            </a:r>
            <a:endParaRPr lang="en-US" sz="1200" dirty="0" smtClean="0">
              <a:latin typeface="Century Gothic" panose="020B0502020202020204" pitchFamily="34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1200" dirty="0" err="1" smtClean="0">
                <a:latin typeface="Century Gothic" panose="020B0502020202020204" pitchFamily="34" charset="0"/>
              </a:rPr>
              <a:t>Isaphulelo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semali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siya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kufumaneka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kwi-propati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enye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kuphela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kwimeko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apho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umnini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enepropati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ezigqithileyo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kwisinye</a:t>
            </a:r>
            <a:r>
              <a:rPr lang="en-US" sz="1200" dirty="0" smtClean="0">
                <a:latin typeface="Century Gothic" panose="020B0502020202020204" pitchFamily="34" charset="0"/>
              </a:rPr>
              <a:t>;</a:t>
            </a:r>
            <a:endParaRPr lang="en-US" sz="1200" dirty="0" smtClean="0">
              <a:latin typeface="Century Gothic" panose="020B0502020202020204" pitchFamily="34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1200" dirty="0" err="1" smtClean="0">
                <a:latin typeface="Century Gothic" panose="020B0502020202020204" pitchFamily="34" charset="0"/>
              </a:rPr>
              <a:t>Umnini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kufuneka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abengaphezu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kweminyaka</a:t>
            </a:r>
            <a:r>
              <a:rPr lang="en-US" sz="1200" dirty="0" smtClean="0">
                <a:latin typeface="Century Gothic" panose="020B0502020202020204" pitchFamily="34" charset="0"/>
              </a:rPr>
              <a:t>  </a:t>
            </a:r>
            <a:r>
              <a:rPr lang="en-US" sz="1200" dirty="0" smtClean="0">
                <a:latin typeface="Century Gothic" panose="020B0502020202020204" pitchFamily="34" charset="0"/>
              </a:rPr>
              <a:t>engama-60;</a:t>
            </a:r>
            <a:endParaRPr lang="en-US" sz="1200" dirty="0" smtClean="0">
              <a:latin typeface="Century Gothic" panose="020B0502020202020204" pitchFamily="34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1200" dirty="0" err="1" smtClean="0">
                <a:latin typeface="Century Gothic" panose="020B0502020202020204" pitchFamily="34" charset="0"/>
              </a:rPr>
              <a:t>Isaphulelo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semali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siya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kunikwa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kwiipropati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apho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amaxabiso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kaMasipala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angaphantsi</a:t>
            </a:r>
            <a:r>
              <a:rPr lang="en-US" sz="1200" dirty="0" smtClean="0">
                <a:latin typeface="Century Gothic" panose="020B0502020202020204" pitchFamily="34" charset="0"/>
              </a:rPr>
              <a:t> kwe-R750,000.</a:t>
            </a:r>
          </a:p>
          <a:p>
            <a:pPr>
              <a:buFont typeface="Arial" panose="020B0604020202020204" pitchFamily="34" charset="0"/>
              <a:buChar char="•"/>
            </a:pPr>
            <a:endParaRPr lang="en-US" sz="1200" dirty="0">
              <a:latin typeface="Century Gothic" panose="020B0502020202020204" pitchFamily="34" charset="0"/>
            </a:endParaRPr>
          </a:p>
          <a:p>
            <a:pPr marL="0" indent="0">
              <a:buNone/>
            </a:pPr>
            <a:r>
              <a:rPr lang="en-US" sz="1200" dirty="0" err="1" smtClean="0">
                <a:latin typeface="Century Gothic" panose="020B0502020202020204" pitchFamily="34" charset="0"/>
              </a:rPr>
              <a:t>Isaphulelo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semali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ekubhekiswe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kuso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kumhlathi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odlulileyo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siyakuxhomekeka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kwingeniso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yenyanga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yekhaya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ngolu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hlobo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lulandelayo</a:t>
            </a:r>
            <a:r>
              <a:rPr lang="en-US" sz="1200" dirty="0" smtClean="0">
                <a:latin typeface="Century Gothic" panose="020B0502020202020204" pitchFamily="34" charset="0"/>
              </a:rPr>
              <a:t>:</a:t>
            </a:r>
          </a:p>
          <a:p>
            <a:pPr marL="0" indent="0">
              <a:buNone/>
            </a:pPr>
            <a:endParaRPr lang="en-US" sz="1200" dirty="0">
              <a:latin typeface="Century Gothic" panose="020B0502020202020204" pitchFamily="34" charset="0"/>
            </a:endParaRPr>
          </a:p>
          <a:p>
            <a:pPr marL="0" indent="0">
              <a:buNone/>
            </a:pPr>
            <a:r>
              <a:rPr lang="en-US" sz="1200" dirty="0" err="1" smtClean="0">
                <a:latin typeface="Century Gothic" panose="020B0502020202020204" pitchFamily="34" charset="0"/>
              </a:rPr>
              <a:t>Ngaphantsi</a:t>
            </a:r>
            <a:r>
              <a:rPr lang="en-US" sz="1200" dirty="0" smtClean="0">
                <a:latin typeface="Century Gothic" panose="020B0502020202020204" pitchFamily="34" charset="0"/>
              </a:rPr>
              <a:t> kwe-R1,890 </a:t>
            </a:r>
            <a:r>
              <a:rPr lang="en-US" sz="1200" dirty="0" err="1" smtClean="0">
                <a:latin typeface="Century Gothic" panose="020B0502020202020204" pitchFamily="34" charset="0"/>
              </a:rPr>
              <a:t>ngenyanga</a:t>
            </a:r>
            <a:r>
              <a:rPr lang="en-US" sz="1200" dirty="0" smtClean="0">
                <a:latin typeface="Century Gothic" panose="020B0502020202020204" pitchFamily="34" charset="0"/>
              </a:rPr>
              <a:t> – 30%</a:t>
            </a:r>
          </a:p>
          <a:p>
            <a:pPr marL="0" indent="0">
              <a:buNone/>
            </a:pPr>
            <a:r>
              <a:rPr lang="en-US" sz="1200" dirty="0" smtClean="0">
                <a:latin typeface="Century Gothic" panose="020B0502020202020204" pitchFamily="34" charset="0"/>
              </a:rPr>
              <a:t>R1,891 </a:t>
            </a:r>
            <a:r>
              <a:rPr lang="en-US" sz="1200" dirty="0" err="1" smtClean="0">
                <a:latin typeface="Century Gothic" panose="020B0502020202020204" pitchFamily="34" charset="0"/>
              </a:rPr>
              <a:t>ukuya</a:t>
            </a:r>
            <a:r>
              <a:rPr lang="en-US" sz="1200" dirty="0" smtClean="0">
                <a:latin typeface="Century Gothic" panose="020B0502020202020204" pitchFamily="34" charset="0"/>
              </a:rPr>
              <a:t> kwi-R3,780 – 20%</a:t>
            </a:r>
          </a:p>
          <a:p>
            <a:pPr marL="0" indent="0">
              <a:buNone/>
            </a:pPr>
            <a:r>
              <a:rPr lang="en-US" sz="1200" dirty="0" smtClean="0">
                <a:latin typeface="Century Gothic" panose="020B0502020202020204" pitchFamily="34" charset="0"/>
              </a:rPr>
              <a:t>R3,781 </a:t>
            </a:r>
            <a:r>
              <a:rPr lang="en-US" sz="1200" dirty="0" err="1" smtClean="0">
                <a:latin typeface="Century Gothic" panose="020B0502020202020204" pitchFamily="34" charset="0"/>
              </a:rPr>
              <a:t>ukuya</a:t>
            </a:r>
            <a:r>
              <a:rPr lang="en-US" sz="1200" dirty="0" smtClean="0">
                <a:latin typeface="Century Gothic" panose="020B0502020202020204" pitchFamily="34" charset="0"/>
              </a:rPr>
              <a:t> kwi-R7,500 – 10%</a:t>
            </a:r>
          </a:p>
          <a:p>
            <a:pPr marL="0" indent="0">
              <a:buNone/>
            </a:pPr>
            <a:endParaRPr lang="en-US" sz="1200" dirty="0">
              <a:latin typeface="Century Gothic" panose="020B0502020202020204" pitchFamily="34" charset="0"/>
            </a:endParaRPr>
          </a:p>
          <a:p>
            <a:pPr marL="0" indent="0">
              <a:buNone/>
            </a:pPr>
            <a:r>
              <a:rPr lang="en-US" sz="1200" dirty="0" smtClean="0">
                <a:latin typeface="Century Gothic" panose="020B0502020202020204" pitchFamily="34" charset="0"/>
              </a:rPr>
              <a:t>I – R19,000 </a:t>
            </a:r>
            <a:r>
              <a:rPr lang="en-US" sz="1200" dirty="0" err="1" smtClean="0">
                <a:latin typeface="Century Gothic" panose="020B0502020202020204" pitchFamily="34" charset="0"/>
              </a:rPr>
              <a:t>yokuqala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yazo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zonke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iipropati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zokuhlala</a:t>
            </a:r>
            <a:r>
              <a:rPr lang="en-US" sz="1200" dirty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izakophulwa</a:t>
            </a:r>
            <a:r>
              <a:rPr lang="en-US" sz="1200" dirty="0" smtClean="0">
                <a:latin typeface="Century Gothic" panose="020B0502020202020204" pitchFamily="34" charset="0"/>
              </a:rPr>
              <a:t> </a:t>
            </a:r>
            <a:r>
              <a:rPr lang="en-US" sz="1200" dirty="0" err="1" smtClean="0">
                <a:latin typeface="Century Gothic" panose="020B0502020202020204" pitchFamily="34" charset="0"/>
              </a:rPr>
              <a:t>kwirhafu</a:t>
            </a:r>
            <a:r>
              <a:rPr lang="en-US" sz="1200" dirty="0" smtClean="0">
                <a:latin typeface="Century Gothic" panose="020B0502020202020204" pitchFamily="34" charset="0"/>
              </a:rPr>
              <a:t>.</a:t>
            </a:r>
            <a:endParaRPr lang="en-US" sz="1200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5132379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Title 6"/>
          <p:cNvSpPr>
            <a:spLocks noGrp="1"/>
          </p:cNvSpPr>
          <p:nvPr>
            <p:ph type="title"/>
          </p:nvPr>
        </p:nvSpPr>
        <p:spPr>
          <a:xfrm>
            <a:off x="609600" y="1176338"/>
            <a:ext cx="2462213" cy="1582737"/>
          </a:xfrm>
        </p:spPr>
        <p:txBody>
          <a:bodyPr/>
          <a:lstStyle/>
          <a:p>
            <a:pPr algn="ctr"/>
            <a:r>
              <a:rPr lang="en-ZA" sz="2800" dirty="0">
                <a:latin typeface="Century Gothic" pitchFamily="34" charset="0"/>
              </a:rPr>
              <a:t>Thank</a:t>
            </a:r>
            <a:r>
              <a:rPr lang="en-ZA" sz="2800" dirty="0"/>
              <a:t> You</a:t>
            </a:r>
            <a:br>
              <a:rPr lang="en-ZA" sz="2800" dirty="0"/>
            </a:br>
            <a:r>
              <a:rPr lang="en-ZA" sz="2800" dirty="0"/>
              <a:t/>
            </a:r>
            <a:br>
              <a:rPr lang="en-ZA" sz="2800" dirty="0"/>
            </a:br>
            <a:r>
              <a:rPr lang="en-ZA" sz="2800" dirty="0"/>
              <a:t>Baie Dankie</a:t>
            </a:r>
          </a:p>
        </p:txBody>
      </p:sp>
      <p:sp useBgFill="1">
        <p:nvSpPr>
          <p:cNvPr id="2052" name="Text Placeholder 8"/>
          <p:cNvSpPr>
            <a:spLocks noGrp="1"/>
          </p:cNvSpPr>
          <p:nvPr>
            <p:ph type="body" sz="half" idx="2"/>
          </p:nvPr>
        </p:nvSpPr>
        <p:spPr>
          <a:xfrm>
            <a:off x="609600" y="2828925"/>
            <a:ext cx="2209800" cy="2179638"/>
          </a:xfrm>
        </p:spPr>
        <p:txBody>
          <a:bodyPr/>
          <a:lstStyle/>
          <a:p>
            <a:pPr algn="ctr"/>
            <a:endParaRPr lang="en-ZA" sz="2400" b="1" dirty="0"/>
          </a:p>
          <a:p>
            <a:pPr algn="ctr"/>
            <a:r>
              <a:rPr lang="en-ZA" sz="2800" b="1" dirty="0">
                <a:latin typeface="Century Gothic" pitchFamily="34" charset="0"/>
              </a:rPr>
              <a:t>Enkosi</a:t>
            </a:r>
          </a:p>
        </p:txBody>
      </p:sp>
      <p:graphicFrame>
        <p:nvGraphicFramePr>
          <p:cNvPr id="2050" name="Object 2"/>
          <p:cNvGraphicFramePr>
            <a:graphicFrameLocks noGrp="1" noChangeAspect="1"/>
          </p:cNvGraphicFramePr>
          <p:nvPr>
            <p:ph type="pic" idx="1"/>
          </p:nvPr>
        </p:nvGraphicFramePr>
        <p:xfrm>
          <a:off x="4932363" y="2241550"/>
          <a:ext cx="1724025" cy="18478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43" r:id="rId4" imgW="1724266" imgH="1848108" progId="">
                  <p:embed/>
                </p:oleObj>
              </mc:Choice>
              <mc:Fallback>
                <p:oleObj r:id="rId4" imgW="1724266" imgH="1848108" progId="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932363" y="2241550"/>
                        <a:ext cx="1724025" cy="18478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 algn="in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087DB3B-389B-4C33-8E91-3BAA3F83BF5F}" type="slidenum">
              <a:rPr lang="en-ZA" smtClean="0"/>
              <a:pPr>
                <a:defRPr/>
              </a:pPr>
              <a:t>23</a:t>
            </a:fld>
            <a:endParaRPr lang="en-Z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851942"/>
          </a:xfrm>
        </p:spPr>
        <p:txBody>
          <a:bodyPr anchor="ctr"/>
          <a:lstStyle/>
          <a:p>
            <a:pPr algn="ctr"/>
            <a:r>
              <a:rPr lang="en-ZA" sz="2800" b="1" dirty="0" err="1" smtClean="0">
                <a:latin typeface="Century Gothic" pitchFamily="34" charset="0"/>
              </a:rPr>
              <a:t>Ukusebenza-kunye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noHlahlo-lwabiwo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mali</a:t>
            </a:r>
            <a:r>
              <a:rPr lang="en-ZA" sz="2800" b="1" dirty="0" smtClean="0">
                <a:latin typeface="Century Gothic" pitchFamily="34" charset="0"/>
              </a:rPr>
              <a:t/>
            </a:r>
            <a:br>
              <a:rPr lang="en-ZA" sz="2800" b="1" dirty="0" smtClean="0">
                <a:latin typeface="Century Gothic" pitchFamily="34" charset="0"/>
              </a:rPr>
            </a:br>
            <a:r>
              <a:rPr lang="en-ZA" sz="2800" b="1" dirty="0" err="1" smtClean="0">
                <a:latin typeface="Century Gothic" pitchFamily="34" charset="0"/>
              </a:rPr>
              <a:t>noqikelelo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luka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smtClean="0">
                <a:latin typeface="Century Gothic" pitchFamily="34" charset="0"/>
              </a:rPr>
              <a:t>2021/2022</a:t>
            </a:r>
            <a:endParaRPr lang="en-ZA" sz="28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28799"/>
            <a:ext cx="8229600" cy="4695801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Olu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qikelelo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lohlahlo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lwabiwo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mali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lwenziwe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ngethuba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kulungiswa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uhlahlo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lwabiwo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mali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ka</a:t>
            </a:r>
            <a:r>
              <a:rPr lang="en-ZA" sz="2000" dirty="0" smtClean="0">
                <a:latin typeface="Century Gothic" pitchFamily="34" charset="0"/>
              </a:rPr>
              <a:t> 2021/2022</a:t>
            </a:r>
          </a:p>
          <a:p>
            <a:pPr marL="0" indent="0" algn="just">
              <a:buNone/>
            </a:pPr>
            <a:endParaRPr lang="en-ZA" sz="2000" dirty="0" smtClean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000" dirty="0" smtClean="0">
                <a:latin typeface="Century Gothic" pitchFamily="34" charset="0"/>
              </a:rPr>
              <a:t> I CPIX </a:t>
            </a:r>
            <a:r>
              <a:rPr lang="en-ZA" sz="2000" dirty="0" err="1" smtClean="0">
                <a:latin typeface="Century Gothic" pitchFamily="34" charset="0"/>
              </a:rPr>
              <a:t>iqikelelwa</a:t>
            </a:r>
            <a:r>
              <a:rPr lang="en-ZA" sz="2000" dirty="0" smtClean="0">
                <a:latin typeface="Century Gothic" pitchFamily="34" charset="0"/>
              </a:rPr>
              <a:t> kwi-4.1% </a:t>
            </a:r>
            <a:r>
              <a:rPr lang="en-ZA" sz="2000" dirty="0" err="1" smtClean="0">
                <a:latin typeface="Century Gothic" pitchFamily="34" charset="0"/>
              </a:rPr>
              <a:t>ngonyaka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ka</a:t>
            </a:r>
            <a:r>
              <a:rPr lang="en-ZA" sz="2000" dirty="0" smtClean="0">
                <a:latin typeface="Century Gothic" pitchFamily="34" charset="0"/>
              </a:rPr>
              <a:t> 2021/22 </a:t>
            </a:r>
            <a:r>
              <a:rPr lang="en-ZA" sz="2000" dirty="0" err="1" smtClean="0">
                <a:latin typeface="Century Gothic" pitchFamily="34" charset="0"/>
              </a:rPr>
              <a:t>ze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ibe</a:t>
            </a:r>
            <a:r>
              <a:rPr lang="en-ZA" sz="2000" dirty="0" smtClean="0">
                <a:latin typeface="Century Gothic" pitchFamily="34" charset="0"/>
              </a:rPr>
              <a:t>  ngu-4.4%, 4.5% </a:t>
            </a:r>
            <a:r>
              <a:rPr lang="en-ZA" sz="2000" dirty="0" err="1" smtClean="0">
                <a:latin typeface="Century Gothic" pitchFamily="34" charset="0"/>
              </a:rPr>
              <a:t>kwiminyaka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emibini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elandelayo</a:t>
            </a:r>
            <a:r>
              <a:rPr lang="en-ZA" sz="2000" dirty="0" smtClean="0">
                <a:latin typeface="Century Gothic" pitchFamily="34" charset="0"/>
              </a:rPr>
              <a:t>;</a:t>
            </a:r>
            <a:endParaRPr lang="en-ZA" sz="20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000" dirty="0" err="1" smtClean="0">
                <a:latin typeface="Century Gothic" pitchFamily="34" charset="0"/>
              </a:rPr>
              <a:t>Iindleko</a:t>
            </a:r>
            <a:r>
              <a:rPr lang="en-ZA" sz="2000" dirty="0" smtClean="0">
                <a:latin typeface="Century Gothic" pitchFamily="34" charset="0"/>
              </a:rPr>
              <a:t> (</a:t>
            </a:r>
            <a:r>
              <a:rPr lang="en-ZA" sz="2000" dirty="0" err="1" smtClean="0">
                <a:latin typeface="Century Gothic" pitchFamily="34" charset="0"/>
              </a:rPr>
              <a:t>imali</a:t>
            </a:r>
            <a:r>
              <a:rPr lang="en-ZA" sz="2000" dirty="0" smtClean="0">
                <a:latin typeface="Century Gothic" pitchFamily="34" charset="0"/>
              </a:rPr>
              <a:t>) </a:t>
            </a:r>
            <a:r>
              <a:rPr lang="en-ZA" sz="2000" dirty="0" err="1" smtClean="0">
                <a:latin typeface="Century Gothic" pitchFamily="34" charset="0"/>
              </a:rPr>
              <a:t>zabasebenzi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ziyakunyuka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nge</a:t>
            </a:r>
            <a:r>
              <a:rPr lang="en-ZA" sz="2000" dirty="0" smtClean="0">
                <a:latin typeface="Century Gothic" pitchFamily="34" charset="0"/>
              </a:rPr>
              <a:t>- 4.0</a:t>
            </a:r>
            <a:r>
              <a:rPr lang="en-ZA" sz="2000" dirty="0" smtClean="0">
                <a:latin typeface="Century Gothic" pitchFamily="34" charset="0"/>
              </a:rPr>
              <a:t>%;</a:t>
            </a:r>
            <a:endParaRPr lang="en-ZA" sz="20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000" dirty="0" err="1" smtClean="0">
                <a:latin typeface="Century Gothic" pitchFamily="34" charset="0"/>
              </a:rPr>
              <a:t>Ukuthengwa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kombane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ngobuninzi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kunyuka</a:t>
            </a:r>
            <a:r>
              <a:rPr lang="en-ZA" sz="2000" dirty="0" smtClean="0">
                <a:latin typeface="Century Gothic" pitchFamily="34" charset="0"/>
              </a:rPr>
              <a:t> nge-14.59</a:t>
            </a:r>
            <a:r>
              <a:rPr lang="en-ZA" sz="2000" dirty="0" smtClean="0">
                <a:latin typeface="Century Gothic" pitchFamily="34" charset="0"/>
              </a:rPr>
              <a:t>%;</a:t>
            </a:r>
            <a:endParaRPr lang="en-ZA" sz="20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000" dirty="0" err="1" smtClean="0">
                <a:latin typeface="Century Gothic" pitchFamily="34" charset="0"/>
              </a:rPr>
              <a:t>Isibonelelo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sokuncitshiswa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kwematyala</a:t>
            </a:r>
            <a:r>
              <a:rPr lang="en-ZA" sz="2000" dirty="0" smtClean="0">
                <a:latin typeface="Century Gothic" pitchFamily="34" charset="0"/>
              </a:rPr>
              <a:t> ngu</a:t>
            </a:r>
            <a:r>
              <a:rPr lang="en-ZA" sz="2000" dirty="0">
                <a:latin typeface="Century Gothic" pitchFamily="34" charset="0"/>
              </a:rPr>
              <a:t>-</a:t>
            </a:r>
            <a:r>
              <a:rPr lang="en-ZA" sz="2000" dirty="0" smtClean="0">
                <a:latin typeface="Century Gothic" pitchFamily="34" charset="0"/>
              </a:rPr>
              <a:t>6.8</a:t>
            </a:r>
            <a:r>
              <a:rPr lang="en-ZA" sz="2000" dirty="0" smtClean="0">
                <a:latin typeface="Century Gothic" pitchFamily="34" charset="0"/>
              </a:rPr>
              <a:t>% </a:t>
            </a:r>
            <a:r>
              <a:rPr lang="en-ZA" sz="2000" dirty="0" err="1" smtClean="0">
                <a:latin typeface="Century Gothic" pitchFamily="34" charset="0"/>
              </a:rPr>
              <a:t>yeerhafu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zizonke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kunye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neerhafu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zenkonzo</a:t>
            </a:r>
            <a:r>
              <a:rPr lang="en-ZA" sz="2000" dirty="0" smtClean="0">
                <a:latin typeface="Century Gothic" pitchFamily="34" charset="0"/>
              </a:rPr>
              <a:t>.</a:t>
            </a: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3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2545174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995958"/>
          </a:xfrm>
        </p:spPr>
        <p:txBody>
          <a:bodyPr anchor="ctr"/>
          <a:lstStyle/>
          <a:p>
            <a:pPr algn="ctr"/>
            <a:r>
              <a:rPr lang="en-ZA" sz="2800" b="1" dirty="0" err="1" smtClean="0">
                <a:latin typeface="Century Gothic" pitchFamily="34" charset="0"/>
              </a:rPr>
              <a:t>Ukusebenza-kunye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noHlahlo-lwabiwo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mali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lweNkunzi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ecetyiweyo</a:t>
            </a:r>
            <a:r>
              <a:rPr lang="en-ZA" sz="2800" b="1" dirty="0" smtClean="0">
                <a:latin typeface="Century Gothic" pitchFamily="34" charset="0"/>
              </a:rPr>
              <a:t> ka-2021/22</a:t>
            </a:r>
            <a:endParaRPr lang="en-ZA" sz="28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00809"/>
            <a:ext cx="8229600" cy="4623792"/>
          </a:xfrm>
        </p:spPr>
        <p:txBody>
          <a:bodyPr/>
          <a:lstStyle/>
          <a:p>
            <a:pPr algn="just">
              <a:buFont typeface="Wingdings" pitchFamily="2" charset="2"/>
              <a:buChar char="Ø"/>
            </a:pPr>
            <a:endParaRPr lang="en-ZA" sz="2400" dirty="0" smtClean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400" dirty="0" err="1" smtClean="0">
                <a:latin typeface="Century Gothic" pitchFamily="34" charset="0"/>
              </a:rPr>
              <a:t>Nangona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kulindelwe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ukunyuka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kwamaxabiso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njengoko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kuqikelelwa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nguNodyebo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weSizwe</a:t>
            </a:r>
            <a:r>
              <a:rPr lang="en-ZA" sz="2400" dirty="0" smtClean="0">
                <a:latin typeface="Century Gothic" pitchFamily="34" charset="0"/>
              </a:rPr>
              <a:t> eyi-4.1%, </a:t>
            </a:r>
            <a:r>
              <a:rPr lang="en-ZA" sz="2400" dirty="0" err="1" smtClean="0">
                <a:latin typeface="Century Gothic" pitchFamily="34" charset="0"/>
              </a:rPr>
              <a:t>uninzi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lwezinto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zenkcitho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zonyuswe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ngaphezulu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kwale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pesenti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ngenx</a:t>
            </a:r>
            <a:r>
              <a:rPr lang="en-ZA" sz="2400" dirty="0" err="1" smtClean="0">
                <a:latin typeface="Century Gothic" pitchFamily="34" charset="0"/>
              </a:rPr>
              <a:t>a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yokunyuka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kwamaxabiso</a:t>
            </a:r>
            <a:r>
              <a:rPr lang="en-ZA" sz="2400" dirty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ezinto</a:t>
            </a:r>
            <a:r>
              <a:rPr lang="en-ZA" sz="2400" dirty="0" smtClean="0">
                <a:latin typeface="Century Gothic" pitchFamily="34" charset="0"/>
              </a:rPr>
              <a:t> </a:t>
            </a:r>
            <a:r>
              <a:rPr lang="en-ZA" sz="2400" dirty="0" err="1" smtClean="0">
                <a:latin typeface="Century Gothic" pitchFamily="34" charset="0"/>
              </a:rPr>
              <a:t>zokusebenza</a:t>
            </a:r>
            <a:r>
              <a:rPr lang="en-ZA" sz="2400" dirty="0" smtClean="0">
                <a:latin typeface="Century Gothic" pitchFamily="34" charset="0"/>
              </a:rPr>
              <a:t>.</a:t>
            </a: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4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2731323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851942"/>
          </a:xfrm>
        </p:spPr>
        <p:txBody>
          <a:bodyPr anchor="ctr"/>
          <a:lstStyle/>
          <a:p>
            <a:pPr algn="ctr"/>
            <a:r>
              <a:rPr lang="en-ZA" sz="2000" b="1" dirty="0" err="1">
                <a:latin typeface="Century Gothic" pitchFamily="34" charset="0"/>
              </a:rPr>
              <a:t>U</a:t>
            </a:r>
            <a:r>
              <a:rPr lang="en-ZA" sz="2000" b="1" dirty="0" err="1" smtClean="0">
                <a:latin typeface="Century Gothic" pitchFamily="34" charset="0"/>
              </a:rPr>
              <a:t>Hlahlo-lwabiwo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olucetywayo</a:t>
            </a:r>
            <a:r>
              <a:rPr lang="en-ZA" sz="2000" b="1" dirty="0" smtClean="0">
                <a:latin typeface="Century Gothic" pitchFamily="34" charset="0"/>
              </a:rPr>
              <a:t> 2021/22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2776"/>
            <a:ext cx="8229600" cy="4911825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Uhlahlo</a:t>
            </a:r>
            <a:r>
              <a:rPr lang="en-ZA" sz="2000" dirty="0" smtClean="0">
                <a:latin typeface="Century Gothic" pitchFamily="34" charset="0"/>
              </a:rPr>
              <a:t> –</a:t>
            </a:r>
            <a:r>
              <a:rPr lang="en-ZA" sz="2000" dirty="0" err="1" smtClean="0">
                <a:latin typeface="Century Gothic" pitchFamily="34" charset="0"/>
              </a:rPr>
              <a:t>lwabiwo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mali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efikelela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kwi</a:t>
            </a:r>
            <a:r>
              <a:rPr lang="en-ZA" sz="2000" dirty="0" smtClean="0">
                <a:latin typeface="Century Gothic" pitchFamily="34" charset="0"/>
              </a:rPr>
              <a:t> R </a:t>
            </a:r>
            <a:r>
              <a:rPr lang="en-ZA" sz="2000" dirty="0">
                <a:latin typeface="Century Gothic" pitchFamily="34" charset="0"/>
              </a:rPr>
              <a:t>23,465 </a:t>
            </a:r>
            <a:r>
              <a:rPr lang="en-ZA" sz="2000" dirty="0" err="1" smtClean="0">
                <a:latin typeface="Century Gothic" pitchFamily="34" charset="0"/>
              </a:rPr>
              <a:t>yezigidi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ecetywayo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ngonyaka</a:t>
            </a:r>
            <a:r>
              <a:rPr lang="en-ZA" sz="2000" dirty="0" smtClean="0">
                <a:latin typeface="Century Gothic" pitchFamily="34" charset="0"/>
              </a:rPr>
              <a:t> mali-2021/22 (</a:t>
            </a:r>
            <a:r>
              <a:rPr lang="en-ZA" sz="2000" dirty="0" err="1" smtClean="0">
                <a:latin typeface="Century Gothic" pitchFamily="34" charset="0"/>
              </a:rPr>
              <a:t>i</a:t>
            </a:r>
            <a:r>
              <a:rPr lang="en-ZA" sz="2000" dirty="0" smtClean="0">
                <a:latin typeface="Century Gothic" pitchFamily="34" charset="0"/>
              </a:rPr>
              <a:t>-R </a:t>
            </a:r>
            <a:r>
              <a:rPr lang="en-ZA" sz="2000" dirty="0">
                <a:latin typeface="Century Gothic" pitchFamily="34" charset="0"/>
              </a:rPr>
              <a:t>27,245 </a:t>
            </a:r>
            <a:r>
              <a:rPr lang="en-ZA" sz="2000" dirty="0" err="1" smtClean="0">
                <a:latin typeface="Century Gothic" pitchFamily="34" charset="0"/>
              </a:rPr>
              <a:t>yezigidi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kunye</a:t>
            </a:r>
            <a:r>
              <a:rPr lang="en-ZA" sz="2000" dirty="0" smtClean="0">
                <a:latin typeface="Century Gothic" pitchFamily="34" charset="0"/>
              </a:rPr>
              <a:t> ne R 22,523 </a:t>
            </a:r>
            <a:r>
              <a:rPr lang="en-ZA" sz="2000" dirty="0" err="1" smtClean="0">
                <a:latin typeface="Century Gothic" pitchFamily="34" charset="0"/>
              </a:rPr>
              <a:t>yezigidi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kwiminyaka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emibini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elandelayo</a:t>
            </a:r>
            <a:r>
              <a:rPr lang="en-ZA" sz="2000" dirty="0" smtClean="0">
                <a:latin typeface="Century Gothic" pitchFamily="34" charset="0"/>
              </a:rPr>
              <a:t>).</a:t>
            </a: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000" dirty="0" err="1" smtClean="0">
                <a:latin typeface="Century Gothic" pitchFamily="34" charset="0"/>
              </a:rPr>
              <a:t>Uhlahlo-lwabiwo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mali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lweNkunzi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luka</a:t>
            </a:r>
            <a:r>
              <a:rPr lang="en-ZA" sz="2000" dirty="0" smtClean="0">
                <a:latin typeface="Century Gothic" pitchFamily="34" charset="0"/>
              </a:rPr>
              <a:t> 2021/22 </a:t>
            </a:r>
            <a:r>
              <a:rPr lang="en-ZA" sz="2000" dirty="0" err="1" smtClean="0">
                <a:latin typeface="Century Gothic" pitchFamily="34" charset="0"/>
              </a:rPr>
              <a:t>luya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kuxhaswa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mali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ngolu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hlobo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lulandelayo</a:t>
            </a:r>
            <a:r>
              <a:rPr lang="en-ZA" sz="2400" dirty="0" smtClean="0">
                <a:latin typeface="Century Gothic" pitchFamily="34" charset="0"/>
              </a:rPr>
              <a:t>:</a:t>
            </a:r>
          </a:p>
          <a:p>
            <a:pPr algn="just">
              <a:buFont typeface="Wingdings" pitchFamily="2" charset="2"/>
              <a:buChar char="Ø"/>
            </a:pPr>
            <a:endParaRPr lang="en-ZA" sz="24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endParaRPr lang="en-ZA" sz="2400" dirty="0" smtClean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endParaRPr lang="en-ZA" sz="2400" dirty="0" smtClean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endParaRPr lang="en-ZA" sz="24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endParaRPr lang="en-ZA" sz="2400" dirty="0" smtClean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endParaRPr lang="en-ZA" sz="24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5</a:t>
            </a:fld>
            <a:endParaRPr lang="en-ZA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4014092"/>
              </p:ext>
            </p:extLst>
          </p:nvPr>
        </p:nvGraphicFramePr>
        <p:xfrm>
          <a:off x="457200" y="3645024"/>
          <a:ext cx="8219256" cy="236991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322712"/>
                <a:gridCol w="1368152"/>
                <a:gridCol w="1800200"/>
                <a:gridCol w="1728192"/>
              </a:tblGrid>
              <a:tr h="31889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Ixhaswe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yi</a:t>
                      </a:r>
                      <a:endParaRPr lang="en-US" sz="14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Unyaka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mali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 </a:t>
                      </a: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  2021/22</a:t>
                      </a:r>
                      <a:endParaRPr lang="en-US" sz="14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 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Unyaka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mali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+1</a:t>
                      </a: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     2022/23</a:t>
                      </a:r>
                      <a:endParaRPr lang="en-US" sz="14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 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Unyaka</a:t>
                      </a:r>
                      <a:r>
                        <a:rPr lang="en-US" sz="1400" b="1" baseline="0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US" sz="1400" b="1" baseline="0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mali</a:t>
                      </a:r>
                      <a:r>
                        <a:rPr lang="en-US" sz="1400" b="1" baseline="0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+2 </a:t>
                      </a: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baseline="0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       2023/24</a:t>
                      </a:r>
                      <a:endParaRPr lang="en-US" sz="14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1889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R 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amawaka</a:t>
                      </a:r>
                      <a:endParaRPr lang="en-US" sz="14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solidFill>
                            <a:schemeClr val="tx1"/>
                          </a:solidFill>
                        </a:rPr>
                        <a:t>R’000</a:t>
                      </a:r>
                      <a:endParaRPr 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</a:rPr>
                        <a:t>R’000</a:t>
                      </a:r>
                      <a:endParaRPr 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</a:rPr>
                        <a:t> R’000</a:t>
                      </a:r>
                      <a:endParaRPr 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1889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 </a:t>
                      </a:r>
                      <a:r>
                        <a:rPr lang="en-US" sz="1400" b="0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Urhulumente</a:t>
                      </a:r>
                      <a:r>
                        <a:rPr lang="en-US" sz="1400" b="0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US" sz="1400" b="0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weSizwe</a:t>
                      </a:r>
                      <a:endParaRPr lang="en-US" sz="1400" b="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0" dirty="0" smtClean="0">
                          <a:solidFill>
                            <a:schemeClr val="tx1"/>
                          </a:solidFill>
                        </a:rPr>
                        <a:t>              19,895</a:t>
                      </a:r>
                      <a:endParaRPr 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0" dirty="0" smtClean="0">
                          <a:solidFill>
                            <a:schemeClr val="tx1"/>
                          </a:solidFill>
                        </a:rPr>
                        <a:t>                 25,587</a:t>
                      </a:r>
                      <a:endParaRPr 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0" dirty="0" smtClean="0">
                          <a:solidFill>
                            <a:schemeClr val="tx1"/>
                          </a:solidFill>
                        </a:rPr>
                        <a:t>                       22,058</a:t>
                      </a:r>
                      <a:endParaRPr 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1889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 </a:t>
                      </a:r>
                      <a:r>
                        <a:rPr lang="en-US" sz="1400" b="0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Urhulumente</a:t>
                      </a:r>
                      <a:r>
                        <a:rPr lang="en-US" sz="1400" b="0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US" sz="1400" b="0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wePhondo</a:t>
                      </a:r>
                      <a:endParaRPr lang="en-US" sz="1400" b="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0" dirty="0" smtClean="0">
                          <a:solidFill>
                            <a:schemeClr val="tx1"/>
                          </a:solidFill>
                        </a:rPr>
                        <a:t>              -</a:t>
                      </a:r>
                      <a:endParaRPr 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0" dirty="0" smtClean="0">
                          <a:solidFill>
                            <a:schemeClr val="tx1"/>
                          </a:solidFill>
                        </a:rPr>
                        <a:t>                  -</a:t>
                      </a:r>
                      <a:endParaRPr 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0" dirty="0" smtClean="0">
                          <a:solidFill>
                            <a:schemeClr val="tx1"/>
                          </a:solidFill>
                        </a:rPr>
                        <a:t>                             -</a:t>
                      </a:r>
                      <a:endParaRPr 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1889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 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Imali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eveliswa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ngaphakathi</a:t>
                      </a:r>
                      <a:endParaRPr lang="en-US" sz="14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0" baseline="0" dirty="0" smtClean="0">
                          <a:solidFill>
                            <a:schemeClr val="tx1"/>
                          </a:solidFill>
                        </a:rPr>
                        <a:t>              3,570</a:t>
                      </a:r>
                      <a:endParaRPr 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0" dirty="0" smtClean="0">
                          <a:solidFill>
                            <a:schemeClr val="tx1"/>
                          </a:solidFill>
                        </a:rPr>
                        <a:t>                  1,658</a:t>
                      </a:r>
                      <a:endParaRPr 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0" dirty="0" smtClean="0">
                          <a:solidFill>
                            <a:schemeClr val="tx1"/>
                          </a:solidFill>
                        </a:rPr>
                        <a:t>                            465</a:t>
                      </a:r>
                      <a:endParaRPr 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1889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 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Inkxaso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mali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US" sz="1400" b="1" dirty="0" err="1" smtClean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iyonke</a:t>
                      </a:r>
                      <a:endParaRPr lang="en-US" sz="1400" b="1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</a:rPr>
                        <a:t>             23,465</a:t>
                      </a:r>
                      <a:endParaRPr 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</a:rPr>
                        <a:t>                  27,245</a:t>
                      </a:r>
                      <a:endParaRPr 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solidFill>
                            <a:schemeClr val="tx1"/>
                          </a:solidFill>
                        </a:rPr>
                        <a:t> </a:t>
                      </a:r>
                      <a:r>
                        <a:rPr lang="en-US" sz="1400" b="1" dirty="0" smtClean="0">
                          <a:solidFill>
                            <a:schemeClr val="tx1"/>
                          </a:solidFill>
                        </a:rPr>
                        <a:t>                         22,523</a:t>
                      </a:r>
                      <a:endParaRPr lang="en-US" sz="1400" b="1" dirty="0">
                        <a:solidFill>
                          <a:schemeClr val="tx1"/>
                        </a:solidFill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1889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8" name="Rectangle 1"/>
          <p:cNvSpPr>
            <a:spLocks noChangeArrowheads="1"/>
          </p:cNvSpPr>
          <p:nvPr/>
        </p:nvSpPr>
        <p:spPr bwMode="auto">
          <a:xfrm>
            <a:off x="1603375" y="3502025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1025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779934"/>
          </a:xfrm>
        </p:spPr>
        <p:txBody>
          <a:bodyPr anchor="ctr"/>
          <a:lstStyle/>
          <a:p>
            <a:pPr algn="ctr"/>
            <a:r>
              <a:rPr lang="en-ZA" sz="2000" b="1" dirty="0" err="1" smtClean="0">
                <a:latin typeface="Century Gothic" pitchFamily="34" charset="0"/>
              </a:rPr>
              <a:t>Uhlahlo-lwabiwo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mali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r>
              <a:rPr lang="en-ZA" sz="2000" b="1" dirty="0" err="1" smtClean="0">
                <a:latin typeface="Century Gothic" pitchFamily="34" charset="0"/>
              </a:rPr>
              <a:t>olucetywayo</a:t>
            </a:r>
            <a:r>
              <a:rPr lang="en-ZA" sz="2000" b="1" dirty="0" smtClean="0">
                <a:latin typeface="Century Gothic" pitchFamily="34" charset="0"/>
              </a:rPr>
              <a:t> </a:t>
            </a:r>
            <a:br>
              <a:rPr lang="en-ZA" sz="2000" b="1" dirty="0" smtClean="0">
                <a:latin typeface="Century Gothic" pitchFamily="34" charset="0"/>
              </a:rPr>
            </a:br>
            <a:r>
              <a:rPr lang="en-ZA" sz="2000" b="1" dirty="0" smtClean="0">
                <a:latin typeface="Century Gothic" pitchFamily="34" charset="0"/>
              </a:rPr>
              <a:t>2021/22 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84785"/>
            <a:ext cx="8229600" cy="4839816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Uhlahlo-lwabiwo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mali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olucetyiweyo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semisebenzi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nemisebenzi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zonyaka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mali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ka</a:t>
            </a:r>
            <a:r>
              <a:rPr lang="en-ZA" sz="2000" dirty="0" smtClean="0">
                <a:latin typeface="Century Gothic" pitchFamily="34" charset="0"/>
              </a:rPr>
              <a:t> 2021/22:</a:t>
            </a: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6</a:t>
            </a:fld>
            <a:endParaRPr lang="en-ZA" dirty="0"/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xmlns="" id="{23986896-0847-4FED-BE57-064D4E62DBC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080230"/>
              </p:ext>
            </p:extLst>
          </p:nvPr>
        </p:nvGraphicFramePr>
        <p:xfrm>
          <a:off x="527050" y="2472530"/>
          <a:ext cx="8089900" cy="3680624"/>
        </p:xfrm>
        <a:graphic>
          <a:graphicData uri="http://schemas.openxmlformats.org/drawingml/2006/table">
            <a:tbl>
              <a:tblPr/>
              <a:tblGrid>
                <a:gridCol w="6223000">
                  <a:extLst>
                    <a:ext uri="{9D8B030D-6E8A-4147-A177-3AD203B41FA5}">
                      <a16:colId xmlns:a16="http://schemas.microsoft.com/office/drawing/2014/main" xmlns="" val="1694331740"/>
                    </a:ext>
                  </a:extLst>
                </a:gridCol>
                <a:gridCol w="863600">
                  <a:extLst>
                    <a:ext uri="{9D8B030D-6E8A-4147-A177-3AD203B41FA5}">
                      <a16:colId xmlns:a16="http://schemas.microsoft.com/office/drawing/2014/main" xmlns="" val="3054716756"/>
                    </a:ext>
                  </a:extLst>
                </a:gridCol>
                <a:gridCol w="1003300">
                  <a:extLst>
                    <a:ext uri="{9D8B030D-6E8A-4147-A177-3AD203B41FA5}">
                      <a16:colId xmlns:a16="http://schemas.microsoft.com/office/drawing/2014/main" xmlns="" val="421605553"/>
                    </a:ext>
                  </a:extLst>
                </a:gridCol>
              </a:tblGrid>
              <a:tr h="414598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Project Name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ZA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Budget Year 2021/22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Funding Source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558368811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Computer equipment Project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388 500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551697756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Computer equipment Project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 50 000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210396330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Furniture and Office Equipment Project 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 20 000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140124285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 MVA 22/11 kV Upgrading of Main Substation Phase IV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6 100 000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INEP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91419499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Upgrade Sport Stadium - </a:t>
                      </a:r>
                      <a:r>
                        <a:rPr lang="en-ZA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Kwa</a:t>
                      </a:r>
                      <a:r>
                        <a:rPr lang="en-ZA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  <a:r>
                        <a:rPr lang="en-ZA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Mandlenkosi</a:t>
                      </a:r>
                      <a:endParaRPr lang="en-ZA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613 712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080207968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Extention</a:t>
                      </a:r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of </a:t>
                      </a:r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Goue</a:t>
                      </a:r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Akker</a:t>
                      </a:r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Cemetery : Beaufort West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4 846 372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865222122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Murraysburg</a:t>
                      </a:r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: Construction of Two (2) New Reservoirs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1 690 251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175571979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Murraysburg</a:t>
                      </a:r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(</a:t>
                      </a:r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Additonal</a:t>
                      </a:r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Fund Application; project 328491): Construction of Two (2) New Reservoirs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960 882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864952905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Upgrade Existing Regional Sport Stadium Ph2 : </a:t>
                      </a:r>
                      <a:r>
                        <a:rPr lang="en-ZA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Rustdene</a:t>
                      </a:r>
                      <a:endParaRPr lang="en-ZA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2 059 827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547262971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New High Mast Lighting - </a:t>
                      </a:r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Nelspoort</a:t>
                      </a:r>
                      <a:endParaRPr lang="en-GB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1 357 111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193127357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New High Mast Lighting - </a:t>
                      </a:r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Rustdene</a:t>
                      </a:r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, Prince Valley, </a:t>
                      </a:r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Lande</a:t>
                      </a:r>
                      <a:endParaRPr lang="en-GB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2 266 795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021675648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Upgrade Sport Stadium - </a:t>
                      </a:r>
                      <a:r>
                        <a:rPr lang="en-ZA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Kwa</a:t>
                      </a:r>
                      <a:r>
                        <a:rPr lang="en-ZA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  <a:r>
                        <a:rPr lang="en-ZA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Mandlenkosi</a:t>
                      </a:r>
                      <a:endParaRPr lang="en-ZA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357 390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472466631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Extention</a:t>
                      </a:r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of </a:t>
                      </a:r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Goue</a:t>
                      </a:r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Akker</a:t>
                      </a:r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Cemetery : Beaufort West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1 963 335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135497297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Murraysburg</a:t>
                      </a:r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: Construction of Two (2) New Reservoirs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472 551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550287579"/>
                  </a:ext>
                </a:extLst>
              </a:tr>
              <a:tr h="211530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New High Mast Lighting - </a:t>
                      </a:r>
                      <a:r>
                        <a:rPr lang="en-GB" sz="11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Nelspoort</a:t>
                      </a:r>
                      <a:endParaRPr lang="en-GB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318 335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30385220"/>
                  </a:ext>
                </a:extLst>
              </a:tr>
              <a:tr h="211530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 Capital Expenditure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23 465 061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ZA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2193774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8049429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76672"/>
            <a:ext cx="8229600" cy="1008112"/>
          </a:xfrm>
        </p:spPr>
        <p:txBody>
          <a:bodyPr anchor="ctr"/>
          <a:lstStyle/>
          <a:p>
            <a:pPr algn="ctr"/>
            <a:r>
              <a:rPr lang="en-ZA" sz="2800" b="1" dirty="0" err="1" smtClean="0">
                <a:latin typeface="Century Gothic" pitchFamily="34" charset="0"/>
              </a:rPr>
              <a:t>Uhlahlo-lwabiwo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mali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olucetywayo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lwemisebenzi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yemihla</a:t>
            </a:r>
            <a:r>
              <a:rPr lang="en-ZA" sz="2800" b="1" dirty="0" smtClean="0">
                <a:latin typeface="Century Gothic" pitchFamily="34" charset="0"/>
              </a:rPr>
              <a:t> </a:t>
            </a:r>
            <a:r>
              <a:rPr lang="en-ZA" sz="2800" b="1" dirty="0" err="1" smtClean="0">
                <a:latin typeface="Century Gothic" pitchFamily="34" charset="0"/>
              </a:rPr>
              <a:t>ngemihla</a:t>
            </a:r>
            <a:r>
              <a:rPr lang="en-ZA" sz="2800" b="1" dirty="0" smtClean="0">
                <a:latin typeface="Century Gothic" pitchFamily="34" charset="0"/>
              </a:rPr>
              <a:t> 2021/22 </a:t>
            </a:r>
            <a:endParaRPr lang="en-ZA" sz="28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5112567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Imali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iyonke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efikelela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kuma</a:t>
            </a:r>
            <a:r>
              <a:rPr lang="en-ZA" sz="2000" dirty="0" smtClean="0">
                <a:latin typeface="Century Gothic" pitchFamily="34" charset="0"/>
              </a:rPr>
              <a:t>-R </a:t>
            </a:r>
            <a:r>
              <a:rPr lang="en-ZA" sz="2000" dirty="0">
                <a:latin typeface="Century Gothic" pitchFamily="34" charset="0"/>
              </a:rPr>
              <a:t>357,070 </a:t>
            </a:r>
            <a:r>
              <a:rPr lang="en-ZA" sz="2000" dirty="0" err="1" smtClean="0">
                <a:latin typeface="Century Gothic" pitchFamily="34" charset="0"/>
              </a:rPr>
              <a:t>ezigidi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iqikelelwa</a:t>
            </a:r>
            <a:r>
              <a:rPr lang="en-ZA" sz="2000" dirty="0" smtClean="0">
                <a:latin typeface="Century Gothic" pitchFamily="34" charset="0"/>
              </a:rPr>
              <a:t> ngowama-2021/22 (</a:t>
            </a:r>
            <a:r>
              <a:rPr lang="en-ZA" sz="2000" dirty="0" err="1" smtClean="0">
                <a:latin typeface="Century Gothic" pitchFamily="34" charset="0"/>
              </a:rPr>
              <a:t>i</a:t>
            </a:r>
            <a:r>
              <a:rPr lang="en-ZA" sz="2000" dirty="0" smtClean="0">
                <a:latin typeface="Century Gothic" pitchFamily="34" charset="0"/>
              </a:rPr>
              <a:t>-R </a:t>
            </a:r>
            <a:r>
              <a:rPr lang="en-ZA" sz="2000" dirty="0">
                <a:latin typeface="Century Gothic" pitchFamily="34" charset="0"/>
              </a:rPr>
              <a:t>383,084 </a:t>
            </a:r>
            <a:r>
              <a:rPr lang="en-ZA" sz="2000" dirty="0" err="1" smtClean="0">
                <a:latin typeface="Century Gothic" pitchFamily="34" charset="0"/>
              </a:rPr>
              <a:t>yezigidi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kunye</a:t>
            </a:r>
            <a:r>
              <a:rPr lang="en-ZA" sz="2000" dirty="0" smtClean="0">
                <a:latin typeface="Century Gothic" pitchFamily="34" charset="0"/>
              </a:rPr>
              <a:t> ne-R </a:t>
            </a:r>
            <a:r>
              <a:rPr lang="en-ZA" sz="2000" dirty="0">
                <a:latin typeface="Century Gothic" pitchFamily="34" charset="0"/>
              </a:rPr>
              <a:t>381,453 </a:t>
            </a:r>
            <a:r>
              <a:rPr lang="en-ZA" sz="2000" dirty="0" err="1" smtClean="0">
                <a:latin typeface="Century Gothic" pitchFamily="34" charset="0"/>
              </a:rPr>
              <a:t>yezigidi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kuleminyaka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mibini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elandelayo</a:t>
            </a:r>
            <a:r>
              <a:rPr lang="en-ZA" sz="2000" dirty="0" smtClean="0">
                <a:latin typeface="Century Gothic" pitchFamily="34" charset="0"/>
              </a:rPr>
              <a:t>).</a:t>
            </a:r>
          </a:p>
          <a:p>
            <a:pPr marL="0" indent="0" algn="just">
              <a:buNone/>
            </a:pP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Izinto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eziphambili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zengeniso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zezi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zilandelayo</a:t>
            </a:r>
            <a:r>
              <a:rPr lang="en-ZA" sz="2000" dirty="0" smtClean="0">
                <a:latin typeface="Century Gothic" pitchFamily="34" charset="0"/>
              </a:rPr>
              <a:t>:</a:t>
            </a: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7</a:t>
            </a:fld>
            <a:endParaRPr lang="en-ZA" dirty="0"/>
          </a:p>
        </p:txBody>
      </p:sp>
      <p:graphicFrame>
        <p:nvGraphicFramePr>
          <p:cNvPr id="129" name="Table 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9396513"/>
              </p:ext>
            </p:extLst>
          </p:nvPr>
        </p:nvGraphicFramePr>
        <p:xfrm>
          <a:off x="476672" y="3501008"/>
          <a:ext cx="7119664" cy="2904837"/>
        </p:xfrm>
        <a:graphic>
          <a:graphicData uri="http://schemas.openxmlformats.org/drawingml/2006/table">
            <a:tbl>
              <a:tblPr firstRow="1" firstCol="1" bandRow="1">
                <a:tableStyleId>{5940675A-B579-460E-94D1-54222C63F5DA}</a:tableStyleId>
              </a:tblPr>
              <a:tblGrid>
                <a:gridCol w="3519264"/>
                <a:gridCol w="2016224"/>
                <a:gridCol w="1584176"/>
              </a:tblGrid>
              <a:tr h="30603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err="1" smtClean="0">
                          <a:effectLst/>
                        </a:rPr>
                        <a:t>izinto</a:t>
                      </a:r>
                      <a:r>
                        <a:rPr lang="en-US" sz="1400" b="1" dirty="0" smtClean="0">
                          <a:effectLst/>
                        </a:rPr>
                        <a:t> </a:t>
                      </a:r>
                      <a:r>
                        <a:rPr lang="en-US" sz="1400" b="1" dirty="0" err="1" smtClean="0">
                          <a:effectLst/>
                        </a:rPr>
                        <a:t>eziphambili</a:t>
                      </a:r>
                      <a:r>
                        <a:rPr lang="en-US" sz="1400" b="1" dirty="0" smtClean="0">
                          <a:effectLst/>
                        </a:rPr>
                        <a:t> </a:t>
                      </a:r>
                      <a:r>
                        <a:rPr lang="en-US" sz="1400" b="1" dirty="0" err="1" smtClean="0">
                          <a:effectLst/>
                        </a:rPr>
                        <a:t>zengeniso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smtClean="0">
                          <a:effectLst/>
                        </a:rPr>
                        <a:t>   </a:t>
                      </a:r>
                      <a:r>
                        <a:rPr lang="en-US" sz="1400" b="1" dirty="0" err="1" smtClean="0">
                          <a:effectLst/>
                        </a:rPr>
                        <a:t>Unyaka</a:t>
                      </a:r>
                      <a:r>
                        <a:rPr lang="en-US" sz="1400" b="1" baseline="0" dirty="0" smtClean="0">
                          <a:effectLst/>
                        </a:rPr>
                        <a:t> </a:t>
                      </a:r>
                      <a:r>
                        <a:rPr lang="en-US" sz="1400" b="1" baseline="0" dirty="0" err="1" smtClean="0">
                          <a:effectLst/>
                        </a:rPr>
                        <a:t>mali</a:t>
                      </a:r>
                      <a:endParaRPr lang="en-US" sz="1400" b="1" baseline="0" dirty="0" smtClean="0">
                        <a:effectLst/>
                      </a:endParaRP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          2021/22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smtClean="0">
                          <a:effectLst/>
                        </a:rPr>
                        <a:t>%  </a:t>
                      </a:r>
                      <a:r>
                        <a:rPr lang="en-US" sz="1400" b="1" dirty="0" err="1" smtClean="0">
                          <a:effectLst/>
                        </a:rPr>
                        <a:t>yengeniso</a:t>
                      </a:r>
                      <a:r>
                        <a:rPr lang="en-US" sz="1400" b="1" dirty="0" smtClean="0">
                          <a:effectLst/>
                        </a:rPr>
                        <a:t> </a:t>
                      </a: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effectLst/>
                        </a:rPr>
                        <a:t>       </a:t>
                      </a:r>
                      <a:r>
                        <a:rPr lang="en-US" sz="1400" b="1" dirty="0" err="1" smtClean="0">
                          <a:effectLst/>
                        </a:rPr>
                        <a:t>iyonke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0603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smtClean="0">
                          <a:effectLst/>
                        </a:rPr>
                        <a:t>R </a:t>
                      </a:r>
                      <a:r>
                        <a:rPr lang="en-US" sz="1400" b="1" dirty="0" err="1" smtClean="0">
                          <a:effectLst/>
                        </a:rPr>
                        <a:t>Amawaka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smtClean="0">
                          <a:effectLst/>
                        </a:rPr>
                        <a:t>R’000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effectLst/>
                        </a:rPr>
                        <a:t>%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0603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Irhafu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yePropathi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42,948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12.03%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0603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Iindleko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zeNkonzo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143,364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40.15%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0603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Ingeniso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yoTyalo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mali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1,271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0.36%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0603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Ugqithiso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lwamkelwe</a:t>
                      </a:r>
                      <a:r>
                        <a:rPr lang="en-US" sz="1400" dirty="0" smtClean="0">
                          <a:effectLst/>
                        </a:rPr>
                        <a:t>- </a:t>
                      </a:r>
                      <a:r>
                        <a:rPr lang="en-US" sz="1400" dirty="0" err="1" smtClean="0">
                          <a:effectLst/>
                        </a:rPr>
                        <a:t>lokusebenza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81,306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22.77%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0603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Enye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Ingeniso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68,286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19.12%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0603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Ezothutho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neenkxaso-mali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19,895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5.57%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0603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Ingeniso</a:t>
                      </a:r>
                      <a:r>
                        <a:rPr lang="en-US" sz="1400" b="1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1400" b="1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iyonke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357,070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100%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130" name="Rectangle 125"/>
          <p:cNvSpPr>
            <a:spLocks noChangeArrowheads="1"/>
          </p:cNvSpPr>
          <p:nvPr/>
        </p:nvSpPr>
        <p:spPr bwMode="auto">
          <a:xfrm>
            <a:off x="476672" y="3500217"/>
            <a:ext cx="8513241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84740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995958"/>
          </a:xfrm>
        </p:spPr>
        <p:txBody>
          <a:bodyPr anchor="ctr"/>
          <a:lstStyle/>
          <a:p>
            <a:pPr algn="ctr"/>
            <a:r>
              <a:rPr lang="en-ZA" sz="2000" b="1" dirty="0" err="1">
                <a:latin typeface="Century Gothic" pitchFamily="34" charset="0"/>
              </a:rPr>
              <a:t>Uhlahlo-lwabiwo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mali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olucetywayo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lwemisebenzi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yemihla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ngemihla</a:t>
            </a:r>
            <a:r>
              <a:rPr lang="en-ZA" sz="2000" b="1" dirty="0">
                <a:latin typeface="Century Gothic" pitchFamily="34" charset="0"/>
              </a:rPr>
              <a:t> 2021/22 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00808"/>
            <a:ext cx="8229600" cy="4623793"/>
          </a:xfrm>
        </p:spPr>
        <p:txBody>
          <a:bodyPr/>
          <a:lstStyle/>
          <a:p>
            <a:pPr marL="0" indent="0">
              <a:buNone/>
            </a:pPr>
            <a:r>
              <a:rPr lang="en-ZA" sz="2000" dirty="0" smtClean="0">
                <a:latin typeface="Century Gothic" pitchFamily="34" charset="0"/>
              </a:rPr>
              <a:t>           </a:t>
            </a:r>
            <a:r>
              <a:rPr lang="en-ZA" sz="2000" dirty="0" err="1" smtClean="0">
                <a:latin typeface="Century Gothic" pitchFamily="34" charset="0"/>
              </a:rPr>
              <a:t>Ezona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zinto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ziphambili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zerhafu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zezi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zilandelayo</a:t>
            </a:r>
            <a:r>
              <a:rPr lang="en-ZA" sz="2000" dirty="0" smtClean="0">
                <a:latin typeface="Century Gothic" pitchFamily="34" charset="0"/>
              </a:rPr>
              <a:t>:</a:t>
            </a:r>
          </a:p>
          <a:p>
            <a:pPr marL="0" indent="0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8</a:t>
            </a:fld>
            <a:endParaRPr lang="en-ZA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3620621"/>
              </p:ext>
            </p:extLst>
          </p:nvPr>
        </p:nvGraphicFramePr>
        <p:xfrm>
          <a:off x="539551" y="2708916"/>
          <a:ext cx="7632849" cy="3024342"/>
        </p:xfrm>
        <a:graphic>
          <a:graphicData uri="http://schemas.openxmlformats.org/drawingml/2006/table">
            <a:tbl>
              <a:tblPr firstRow="1" firstCol="1" bandRow="1">
                <a:tableStyleId>{5940675A-B579-460E-94D1-54222C63F5DA}</a:tableStyleId>
              </a:tblPr>
              <a:tblGrid>
                <a:gridCol w="5112569"/>
                <a:gridCol w="2520280"/>
              </a:tblGrid>
              <a:tr h="33603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smtClean="0">
                          <a:effectLst/>
                        </a:rPr>
                        <a:t>IZINTO EZIPHAMBILI 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smtClean="0">
                          <a:effectLst/>
                        </a:rPr>
                        <a:t>2021/2022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3603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smtClean="0">
                          <a:effectLst/>
                        </a:rPr>
                        <a:t>R </a:t>
                      </a:r>
                      <a:r>
                        <a:rPr lang="en-US" sz="1400" b="1" dirty="0" err="1" smtClean="0">
                          <a:effectLst/>
                        </a:rPr>
                        <a:t>Amawaka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smtClean="0">
                          <a:effectLst/>
                        </a:rPr>
                        <a:t>R’000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3603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Ukuqeshwa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kwezibonelelo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kunye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nezixhobo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1,426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3603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Inzala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efumanekayo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kwawona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Matyala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aphezulu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5,086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3603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Izohlwayo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59,141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3603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Iilayisentsi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kunye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neeMvume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609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3603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Iinkonzo</a:t>
                      </a:r>
                      <a:r>
                        <a:rPr lang="en-US" sz="1400" baseline="0" dirty="0" smtClean="0">
                          <a:effectLst/>
                        </a:rPr>
                        <a:t> </a:t>
                      </a:r>
                      <a:r>
                        <a:rPr lang="en-US" sz="1400" baseline="0" dirty="0" err="1" smtClean="0">
                          <a:effectLst/>
                        </a:rPr>
                        <a:t>ze-arhenti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1,065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3603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Enye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Ingeniso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959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3603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err="1" smtClean="0">
                          <a:effectLst/>
                        </a:rPr>
                        <a:t>Ingeniso</a:t>
                      </a:r>
                      <a:r>
                        <a:rPr lang="en-US" sz="1400" b="1" dirty="0" smtClean="0">
                          <a:effectLst/>
                        </a:rPr>
                        <a:t> </a:t>
                      </a:r>
                      <a:r>
                        <a:rPr lang="en-US" sz="1400" b="1" dirty="0" err="1" smtClean="0">
                          <a:effectLst/>
                        </a:rPr>
                        <a:t>Iyonke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smtClean="0">
                          <a:effectLst/>
                        </a:rPr>
                        <a:t>68,286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7" name="Rectangle 1"/>
          <p:cNvSpPr>
            <a:spLocks noChangeArrowheads="1"/>
          </p:cNvSpPr>
          <p:nvPr/>
        </p:nvSpPr>
        <p:spPr bwMode="auto">
          <a:xfrm>
            <a:off x="1603375" y="3322638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795854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707926"/>
          </a:xfrm>
        </p:spPr>
        <p:txBody>
          <a:bodyPr anchor="ctr"/>
          <a:lstStyle/>
          <a:p>
            <a:pPr algn="ctr"/>
            <a:r>
              <a:rPr lang="en-ZA" sz="2000" b="1" dirty="0" err="1">
                <a:latin typeface="Century Gothic" pitchFamily="34" charset="0"/>
              </a:rPr>
              <a:t>Uhlahlo-lwabiwo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mali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olucetywayo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lwemisebenzi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yemihla</a:t>
            </a:r>
            <a:r>
              <a:rPr lang="en-ZA" sz="2000" b="1" dirty="0">
                <a:latin typeface="Century Gothic" pitchFamily="34" charset="0"/>
              </a:rPr>
              <a:t> </a:t>
            </a:r>
            <a:r>
              <a:rPr lang="en-ZA" sz="2000" b="1" dirty="0" err="1">
                <a:latin typeface="Century Gothic" pitchFamily="34" charset="0"/>
              </a:rPr>
              <a:t>ngemihla</a:t>
            </a:r>
            <a:r>
              <a:rPr lang="en-ZA" sz="2000" b="1" dirty="0">
                <a:latin typeface="Century Gothic" pitchFamily="34" charset="0"/>
              </a:rPr>
              <a:t> 2021/22 </a:t>
            </a:r>
            <a:endParaRPr lang="en-ZA" sz="2000" b="1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2777"/>
            <a:ext cx="8229600" cy="4911824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Inkcitho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iyonke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efikelela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kwi</a:t>
            </a:r>
            <a:r>
              <a:rPr lang="en-ZA" sz="2000" dirty="0" smtClean="0">
                <a:latin typeface="Century Gothic" pitchFamily="34" charset="0"/>
              </a:rPr>
              <a:t>-R </a:t>
            </a:r>
            <a:r>
              <a:rPr lang="en-ZA" sz="2000" dirty="0">
                <a:latin typeface="Century Gothic" pitchFamily="34" charset="0"/>
              </a:rPr>
              <a:t>354,392 </a:t>
            </a:r>
            <a:r>
              <a:rPr lang="en-ZA" sz="2000" dirty="0" err="1" smtClean="0">
                <a:latin typeface="Century Gothic" pitchFamily="34" charset="0"/>
              </a:rPr>
              <a:t>yezigidi</a:t>
            </a:r>
            <a:r>
              <a:rPr lang="en-ZA" sz="2000" dirty="0" smtClean="0">
                <a:latin typeface="Century Gothic" pitchFamily="34" charset="0"/>
              </a:rPr>
              <a:t> ku-2021/22 </a:t>
            </a:r>
            <a:r>
              <a:rPr lang="en-ZA" sz="2000" dirty="0">
                <a:latin typeface="Century Gothic" pitchFamily="34" charset="0"/>
              </a:rPr>
              <a:t>(R 375,528 </a:t>
            </a:r>
            <a:r>
              <a:rPr lang="en-ZA" sz="2000" dirty="0" err="1" smtClean="0">
                <a:latin typeface="Century Gothic" pitchFamily="34" charset="0"/>
              </a:rPr>
              <a:t>izigidi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kunye</a:t>
            </a:r>
            <a:r>
              <a:rPr lang="en-ZA" sz="2000" dirty="0">
                <a:latin typeface="Century Gothic" pitchFamily="34" charset="0"/>
              </a:rPr>
              <a:t> </a:t>
            </a:r>
            <a:r>
              <a:rPr lang="en-ZA" sz="2000" dirty="0" smtClean="0">
                <a:latin typeface="Century Gothic" pitchFamily="34" charset="0"/>
              </a:rPr>
              <a:t>ne-R </a:t>
            </a:r>
            <a:r>
              <a:rPr lang="en-ZA" sz="2000" dirty="0">
                <a:latin typeface="Century Gothic" pitchFamily="34" charset="0"/>
              </a:rPr>
              <a:t>377,723 </a:t>
            </a:r>
            <a:r>
              <a:rPr lang="en-ZA" sz="2000" dirty="0" err="1" smtClean="0">
                <a:latin typeface="Century Gothic" pitchFamily="34" charset="0"/>
              </a:rPr>
              <a:t>yezigidi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kuleminyaka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mibini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ilandelayo</a:t>
            </a:r>
            <a:r>
              <a:rPr lang="en-ZA" sz="2000" dirty="0" smtClean="0">
                <a:latin typeface="Century Gothic" pitchFamily="34" charset="0"/>
              </a:rPr>
              <a:t>).</a:t>
            </a: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r>
              <a:rPr lang="en-ZA" sz="2000" dirty="0" err="1" smtClean="0">
                <a:latin typeface="Century Gothic" pitchFamily="34" charset="0"/>
              </a:rPr>
              <a:t>Izinto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eziphambili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kwinkcitho</a:t>
            </a:r>
            <a:r>
              <a:rPr lang="en-ZA" sz="2000" dirty="0" smtClean="0">
                <a:latin typeface="Century Gothic" pitchFamily="34" charset="0"/>
              </a:rPr>
              <a:t> </a:t>
            </a:r>
            <a:r>
              <a:rPr lang="en-ZA" sz="2000" dirty="0" err="1" smtClean="0">
                <a:latin typeface="Century Gothic" pitchFamily="34" charset="0"/>
              </a:rPr>
              <a:t>zezizilandelayo</a:t>
            </a:r>
            <a:r>
              <a:rPr lang="en-ZA" sz="2000" dirty="0" smtClean="0">
                <a:latin typeface="Century Gothic" pitchFamily="34" charset="0"/>
              </a:rPr>
              <a:t>:</a:t>
            </a:r>
            <a:endParaRPr lang="en-ZA" sz="2000" dirty="0">
              <a:latin typeface="Century Gothic" pitchFamily="34" charset="0"/>
            </a:endParaRPr>
          </a:p>
          <a:p>
            <a:pPr marL="0" indent="0" algn="just">
              <a:buNone/>
            </a:pPr>
            <a:r>
              <a:rPr lang="en-ZA" sz="2400" dirty="0" smtClean="0">
                <a:latin typeface="Century Gothic" pitchFamily="34" charset="0"/>
              </a:rPr>
              <a:t>		</a:t>
            </a: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9</a:t>
            </a:fld>
            <a:endParaRPr lang="en-ZA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46867143"/>
              </p:ext>
            </p:extLst>
          </p:nvPr>
        </p:nvGraphicFramePr>
        <p:xfrm>
          <a:off x="755576" y="2852936"/>
          <a:ext cx="7344816" cy="3195961"/>
        </p:xfrm>
        <a:graphic>
          <a:graphicData uri="http://schemas.openxmlformats.org/drawingml/2006/table">
            <a:tbl>
              <a:tblPr firstRow="1" firstCol="1" bandRow="1">
                <a:tableStyleId>{5940675A-B579-460E-94D1-54222C63F5DA}</a:tableStyleId>
              </a:tblPr>
              <a:tblGrid>
                <a:gridCol w="3312368"/>
                <a:gridCol w="1728192"/>
                <a:gridCol w="2304256"/>
              </a:tblGrid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err="1" smtClean="0">
                          <a:effectLst/>
                        </a:rPr>
                        <a:t>Izinto</a:t>
                      </a:r>
                      <a:r>
                        <a:rPr lang="en-US" sz="1400" b="1" dirty="0" smtClean="0">
                          <a:effectLst/>
                        </a:rPr>
                        <a:t> </a:t>
                      </a:r>
                      <a:r>
                        <a:rPr lang="en-US" sz="1400" b="1" dirty="0" err="1" smtClean="0">
                          <a:effectLst/>
                        </a:rPr>
                        <a:t>eziphambili</a:t>
                      </a:r>
                      <a:r>
                        <a:rPr lang="en-US" sz="1400" b="1" dirty="0" smtClean="0">
                          <a:effectLst/>
                        </a:rPr>
                        <a:t> </a:t>
                      </a:r>
                      <a:r>
                        <a:rPr lang="en-US" sz="1400" b="1" dirty="0" err="1" smtClean="0">
                          <a:effectLst/>
                        </a:rPr>
                        <a:t>zenkcitho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err="1" smtClean="0">
                          <a:effectLst/>
                        </a:rPr>
                        <a:t>Uhlahlo-lwabiwo</a:t>
                      </a:r>
                      <a:r>
                        <a:rPr lang="en-US" sz="1400" b="1" baseline="0" dirty="0" smtClean="0">
                          <a:effectLst/>
                        </a:rPr>
                        <a:t>  </a:t>
                      </a: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baseline="0" dirty="0" smtClean="0">
                          <a:effectLst/>
                        </a:rPr>
                        <a:t>      </a:t>
                      </a:r>
                      <a:r>
                        <a:rPr lang="en-US" sz="1400" b="1" baseline="0" dirty="0" err="1" smtClean="0">
                          <a:effectLst/>
                        </a:rPr>
                        <a:t>mali</a:t>
                      </a:r>
                      <a:r>
                        <a:rPr lang="en-US" sz="1400" b="1" baseline="0" dirty="0" smtClean="0">
                          <a:effectLst/>
                        </a:rPr>
                        <a:t> 2021/22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% </a:t>
                      </a:r>
                      <a:r>
                        <a:rPr lang="en-US" sz="1400" b="1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Yengeniso</a:t>
                      </a:r>
                      <a:r>
                        <a:rPr lang="en-US" sz="1400" b="1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1400" b="1" baseline="0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yonke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smtClean="0">
                          <a:effectLst/>
                        </a:rPr>
                        <a:t>R </a:t>
                      </a:r>
                      <a:r>
                        <a:rPr lang="en-US" sz="1400" b="1" dirty="0" err="1" smtClean="0">
                          <a:effectLst/>
                        </a:rPr>
                        <a:t>Amawaka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>
                          <a:effectLst/>
                        </a:rPr>
                        <a:t> </a:t>
                      </a:r>
                      <a:r>
                        <a:rPr lang="en-US" sz="1400" b="1" dirty="0" smtClean="0">
                          <a:effectLst/>
                        </a:rPr>
                        <a:t>R’ 000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%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Iindleko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ezingxulumene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nabaqeshwa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126,652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35.7%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Imivuzo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yooCeba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6,752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1.9%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Ukonakala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kwamatyala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55,312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15.6%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Ukuhla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nokungcipha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kwempahla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24,739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7.0%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Iindleko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zezimali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1,464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0.4%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Ukuthengwa</a:t>
                      </a:r>
                      <a:r>
                        <a:rPr lang="en-US" sz="1400" baseline="0" dirty="0" smtClean="0">
                          <a:effectLst/>
                        </a:rPr>
                        <a:t> </a:t>
                      </a:r>
                      <a:r>
                        <a:rPr lang="en-US" sz="1400" baseline="0" dirty="0" err="1" smtClean="0">
                          <a:effectLst/>
                        </a:rPr>
                        <a:t>kwezinto</a:t>
                      </a:r>
                      <a:r>
                        <a:rPr lang="en-US" sz="1400" baseline="0" dirty="0" smtClean="0">
                          <a:effectLst/>
                        </a:rPr>
                        <a:t> </a:t>
                      </a:r>
                      <a:r>
                        <a:rPr lang="en-US" sz="1400" baseline="0" dirty="0" err="1" smtClean="0">
                          <a:effectLst/>
                        </a:rPr>
                        <a:t>ezininzi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81,302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22.9%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err="1" smtClean="0">
                          <a:effectLst/>
                        </a:rPr>
                        <a:t>Ezinye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izinto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r>
                        <a:rPr lang="en-US" sz="1400" dirty="0" smtClean="0">
                          <a:effectLst/>
                        </a:rPr>
                        <a:t>9,577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2.7%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Iinkonzo</a:t>
                      </a: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ezikhutshiweyo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20.219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5.7%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Ugqithiselo</a:t>
                      </a: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nekxaso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550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0.2%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Enye</a:t>
                      </a:r>
                      <a:r>
                        <a:rPr lang="en-US" sz="14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1400" baseline="0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inkcitho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27,825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7.9%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Inkcitho</a:t>
                      </a:r>
                      <a:r>
                        <a:rPr lang="en-US" sz="1400" b="1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1400" b="1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iyonke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354,392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100.0%</a:t>
                      </a:r>
                      <a:endParaRPr lang="en-US" sz="1400" b="1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7" name="Rectangle 1"/>
          <p:cNvSpPr>
            <a:spLocks noChangeArrowheads="1"/>
          </p:cNvSpPr>
          <p:nvPr/>
        </p:nvSpPr>
        <p:spPr bwMode="auto">
          <a:xfrm>
            <a:off x="683568" y="3212979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384360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Flo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</a:themeOverride>
</file>

<file path=ppt/theme/themeOverride2.xml><?xml version="1.0" encoding="utf-8"?>
<a:themeOverride xmlns:a="http://schemas.openxmlformats.org/drawingml/2006/main">
  <a:clrScheme name="Flo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39608</TotalTime>
  <Words>934</Words>
  <Application>Microsoft Office PowerPoint</Application>
  <PresentationFormat>On-screen Show (4:3)</PresentationFormat>
  <Paragraphs>321</Paragraphs>
  <Slides>23</Slides>
  <Notes>2</Notes>
  <HiddenSlides>0</HiddenSlides>
  <MMClips>0</MMClips>
  <ScaleCrop>false</ScaleCrop>
  <HeadingPairs>
    <vt:vector size="8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0</vt:i4>
      </vt:variant>
      <vt:variant>
        <vt:lpstr>Slide Titles</vt:lpstr>
      </vt:variant>
      <vt:variant>
        <vt:i4>23</vt:i4>
      </vt:variant>
    </vt:vector>
  </HeadingPairs>
  <TitlesOfParts>
    <vt:vector size="31" baseType="lpstr">
      <vt:lpstr>Arial</vt:lpstr>
      <vt:lpstr>Calibri</vt:lpstr>
      <vt:lpstr>Century Gothic</vt:lpstr>
      <vt:lpstr>Constantia</vt:lpstr>
      <vt:lpstr>Times New Roman</vt:lpstr>
      <vt:lpstr>Wingdings</vt:lpstr>
      <vt:lpstr>Wingdings 2</vt:lpstr>
      <vt:lpstr>Flow</vt:lpstr>
      <vt:lpstr>UMASIPALA WASE BHOBHOFOLO </vt:lpstr>
      <vt:lpstr>UkuSebenza-kunye noHlahlo-lwabiwomali   ka-2021/22 (Intshayelelo)</vt:lpstr>
      <vt:lpstr>Ukusebenza-kunye noHlahlo-lwabiwo mali noqikelelo luka 2021/2022</vt:lpstr>
      <vt:lpstr>Ukusebenza-kunye noHlahlo-lwabiwo mali lweNkunzi ecetyiweyo ka-2021/22</vt:lpstr>
      <vt:lpstr>UHlahlo-lwabiwo olucetywayo 2021/22</vt:lpstr>
      <vt:lpstr>Uhlahlo-lwabiwo mali olucetywayo  2021/22 </vt:lpstr>
      <vt:lpstr>Uhlahlo-lwabiwo mali olucetywayo lwemisebenzi yemihla ngemihla 2021/22 </vt:lpstr>
      <vt:lpstr>Uhlahlo-lwabiwo mali olucetywayo lwemisebenzi yemihla ngemihla 2021/22 </vt:lpstr>
      <vt:lpstr>Uhlahlo-lwabiwo mali olucetywayo lwemisebenzi yemihla ngemihla 2021/22 </vt:lpstr>
      <vt:lpstr>Uhlahlo-lwabiwo mali elicetyiweyo yonyaka mali  ka- 2021/22 </vt:lpstr>
      <vt:lpstr>Uhlahlo-lwabiwo mali olucetywayo lwemisebenzi yemihla ngemihla 2021/22 </vt:lpstr>
      <vt:lpstr>Iziphumo zokunyuka kwerhafu kwii-akhawunti  zamakhaya</vt:lpstr>
      <vt:lpstr>Iziphumo zokunyuka kwe-Rhafu kwi-Akhawunti zamakhaya</vt:lpstr>
      <vt:lpstr>Iziphumo zokunyuka kwee-rhafu kwii-akhawunti zamakhaya</vt:lpstr>
      <vt:lpstr>Iziphumo zokunyuka kwee-rhafu kwii-akhawunti zamakhaya</vt:lpstr>
      <vt:lpstr>Iziphumo zokunyuka kwee-rhafu kwii-akhawunti zamakhaya</vt:lpstr>
      <vt:lpstr>Iziphumo zokunyuka kwee-rhafu kwii-akhawunti zamakhaya</vt:lpstr>
      <vt:lpstr>Ulwabiwo Lwenkonzo zasimahla nezaphulelo kwiinkonzo zika-Masipala</vt:lpstr>
      <vt:lpstr>Iinkonzo zamahala nesaphulelo kwiinkonzo zikaMasipala</vt:lpstr>
      <vt:lpstr>Iinkonzo zamahala nesaphulelo kwiinkonzo zikaMasipala</vt:lpstr>
      <vt:lpstr>Iinkonzo zamahala nesaphulelo kwiinkonzo zikaMasipala</vt:lpstr>
      <vt:lpstr>Isaphulelo esinikwa abo badla umhlala phantsi</vt:lpstr>
      <vt:lpstr>Thank You  Baie Dankie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BEAUFORT WEST MUNICIPALITY</dc:title>
  <dc:creator>user29</dc:creator>
  <cp:lastModifiedBy>HP</cp:lastModifiedBy>
  <cp:revision>280</cp:revision>
  <cp:lastPrinted>2021-05-14T06:37:56Z</cp:lastPrinted>
  <dcterms:created xsi:type="dcterms:W3CDTF">2008-03-26T16:53:20Z</dcterms:created>
  <dcterms:modified xsi:type="dcterms:W3CDTF">2021-05-17T08:24:20Z</dcterms:modified>
</cp:coreProperties>
</file>